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60" r:id="rId1"/>
  </p:sldMasterIdLst>
  <p:notesMasterIdLst>
    <p:notesMasterId r:id="rId61"/>
  </p:notesMasterIdLst>
  <p:sldIdLst>
    <p:sldId id="256" r:id="rId2"/>
    <p:sldId id="280" r:id="rId3"/>
    <p:sldId id="257" r:id="rId4"/>
    <p:sldId id="258" r:id="rId5"/>
    <p:sldId id="259" r:id="rId6"/>
    <p:sldId id="260" r:id="rId7"/>
    <p:sldId id="261" r:id="rId8"/>
    <p:sldId id="262" r:id="rId9"/>
    <p:sldId id="263" r:id="rId10"/>
    <p:sldId id="265" r:id="rId11"/>
    <p:sldId id="264" r:id="rId12"/>
    <p:sldId id="266"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4" r:id="rId48"/>
    <p:sldId id="307" r:id="rId49"/>
    <p:sldId id="303" r:id="rId50"/>
    <p:sldId id="305" r:id="rId51"/>
    <p:sldId id="306" r:id="rId52"/>
    <p:sldId id="308" r:id="rId53"/>
    <p:sldId id="309" r:id="rId54"/>
    <p:sldId id="310" r:id="rId55"/>
    <p:sldId id="311" r:id="rId56"/>
    <p:sldId id="313" r:id="rId57"/>
    <p:sldId id="312" r:id="rId58"/>
    <p:sldId id="314" r:id="rId59"/>
    <p:sldId id="315" r:id="rId6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3976"/>
  </p:normalViewPr>
  <p:slideViewPr>
    <p:cSldViewPr snapToGrid="0" snapToObjects="1">
      <p:cViewPr varScale="1">
        <p:scale>
          <a:sx n="97" d="100"/>
          <a:sy n="97" d="100"/>
        </p:scale>
        <p:origin x="2080" y="19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viewProps" Target="viewProps.xml"/><Relationship Id="rId64" Type="http://schemas.openxmlformats.org/officeDocument/2006/relationships/theme" Target="theme/theme1.xml"/><Relationship Id="rId65"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notesMaster" Target="notesMasters/notesMaster1.xml"/><Relationship Id="rId62"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jpeg>
</file>

<file path=ppt/media/image10.tiff>
</file>

<file path=ppt/media/image11.tiff>
</file>

<file path=ppt/media/image12.tiff>
</file>

<file path=ppt/media/image13.png>
</file>

<file path=ppt/media/image2.png>
</file>

<file path=ppt/media/image3.png>
</file>

<file path=ppt/media/image4.pn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09DD4C-EEB9-D44F-A2A6-E1B8B3765E7A}" type="datetimeFigureOut">
              <a:rPr lang="en-US" smtClean="0"/>
              <a:t>6/1/16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7A9604-F863-A34A-ABCD-C65142804FE7}" type="slidenum">
              <a:rPr lang="en-US" smtClean="0"/>
              <a:t>‹#›</a:t>
            </a:fld>
            <a:endParaRPr lang="en-US"/>
          </a:p>
        </p:txBody>
      </p:sp>
    </p:spTree>
    <p:extLst>
      <p:ext uri="{BB962C8B-B14F-4D97-AF65-F5344CB8AC3E}">
        <p14:creationId xmlns:p14="http://schemas.microsoft.com/office/powerpoint/2010/main" val="3563131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en.wikipedia.org/wiki/HTML5" TargetMode="External"/><Relationship Id="rId4" Type="http://schemas.openxmlformats.org/officeDocument/2006/relationships/hyperlink" Target="https://en.wikipedia.org/wiki/JavaScript" TargetMode="External"/><Relationship Id="rId5" Type="http://schemas.openxmlformats.org/officeDocument/2006/relationships/hyperlink" Target="https://en.wikipedia.org/wiki/CSS_3" TargetMode="External"/><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"HTML5" in this article sometimes refers not only to the </a:t>
            </a:r>
            <a:r>
              <a:rPr lang="en-US" sz="1200" b="0" i="0" u="none" strike="noStrike" kern="1200" dirty="0" smtClean="0">
                <a:solidFill>
                  <a:schemeClr val="tx1"/>
                </a:solidFill>
                <a:effectLst/>
                <a:latin typeface="+mn-lt"/>
                <a:ea typeface="+mn-ea"/>
                <a:cs typeface="+mn-cs"/>
                <a:hlinkClick r:id="rId3" tooltip="HTML5"/>
              </a:rPr>
              <a:t>HTML</a:t>
            </a:r>
            <a:r>
              <a:rPr lang="en-US" altLang="zh-CN" sz="1200" b="0" i="0" u="none" strike="noStrike" kern="1200" dirty="0" smtClean="0">
                <a:solidFill>
                  <a:schemeClr val="tx1"/>
                </a:solidFill>
                <a:effectLst/>
                <a:latin typeface="+mn-lt"/>
                <a:ea typeface="+mn-ea"/>
                <a:cs typeface="+mn-cs"/>
              </a:rPr>
              <a:t>5</a:t>
            </a:r>
            <a:r>
              <a:rPr lang="en-US" sz="1200" b="0" i="0" kern="1200" dirty="0" smtClean="0">
                <a:solidFill>
                  <a:schemeClr val="tx1"/>
                </a:solidFill>
                <a:effectLst/>
                <a:latin typeface="+mn-lt"/>
                <a:ea typeface="+mn-ea"/>
                <a:cs typeface="+mn-cs"/>
              </a:rPr>
              <a:t> specification, which does not itself define ways to do animation and interactivity within web pages, but to HTML5 and related standards like </a:t>
            </a:r>
            <a:r>
              <a:rPr lang="en-US" sz="1200" b="0" i="0" u="none" strike="noStrike" kern="1200" dirty="0" smtClean="0">
                <a:solidFill>
                  <a:schemeClr val="tx1"/>
                </a:solidFill>
                <a:effectLst/>
                <a:latin typeface="+mn-lt"/>
                <a:ea typeface="+mn-ea"/>
                <a:cs typeface="+mn-cs"/>
                <a:hlinkClick r:id="rId4" tooltip="JavaScript"/>
              </a:rPr>
              <a:t>JavaScript</a:t>
            </a:r>
            <a:r>
              <a:rPr lang="en-US" sz="1200" b="0" i="0" kern="1200" dirty="0" smtClean="0">
                <a:solidFill>
                  <a:schemeClr val="tx1"/>
                </a:solidFill>
                <a:effectLst/>
                <a:latin typeface="+mn-lt"/>
                <a:ea typeface="+mn-ea"/>
                <a:cs typeface="+mn-cs"/>
              </a:rPr>
              <a:t> or </a:t>
            </a:r>
            <a:r>
              <a:rPr lang="en-US" sz="1200" b="0" i="0" u="none" strike="noStrike" kern="1200" dirty="0" smtClean="0">
                <a:solidFill>
                  <a:schemeClr val="tx1"/>
                </a:solidFill>
                <a:effectLst/>
                <a:latin typeface="+mn-lt"/>
                <a:ea typeface="+mn-ea"/>
                <a:cs typeface="+mn-cs"/>
                <a:hlinkClick r:id="rId5" tooltip="CSS 3"/>
              </a:rPr>
              <a:t>CSS 3</a:t>
            </a:r>
            <a:r>
              <a:rPr lang="en-US" sz="1200" b="0" i="0" kern="1200" dirty="0" smtClean="0">
                <a:solidFill>
                  <a:schemeClr val="tx1"/>
                </a:solidFill>
                <a:effectLst/>
                <a:latin typeface="+mn-lt"/>
                <a:ea typeface="+mn-ea"/>
                <a:cs typeface="+mn-cs"/>
              </a:rPr>
              <a:t>. Animation via JavaScript is also possible with HTML 4.</a:t>
            </a:r>
          </a:p>
          <a:p>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E7A9604-F863-A34A-ABCD-C65142804FE7}" type="slidenum">
              <a:rPr lang="en-US" smtClean="0"/>
              <a:t>25</a:t>
            </a:fld>
            <a:endParaRPr lang="en-US"/>
          </a:p>
        </p:txBody>
      </p:sp>
    </p:spTree>
    <p:extLst>
      <p:ext uri="{BB962C8B-B14F-4D97-AF65-F5344CB8AC3E}">
        <p14:creationId xmlns:p14="http://schemas.microsoft.com/office/powerpoint/2010/main" val="13702336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E7A9604-F863-A34A-ABCD-C65142804FE7}" type="slidenum">
              <a:rPr lang="en-US" smtClean="0"/>
              <a:t>27</a:t>
            </a:fld>
            <a:endParaRPr lang="en-US"/>
          </a:p>
        </p:txBody>
      </p:sp>
    </p:spTree>
    <p:extLst>
      <p:ext uri="{BB962C8B-B14F-4D97-AF65-F5344CB8AC3E}">
        <p14:creationId xmlns:p14="http://schemas.microsoft.com/office/powerpoint/2010/main" val="12228108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t>Canvas</a:t>
            </a:r>
            <a:r>
              <a:rPr lang="zh-CN" altLang="en-US" baseline="0" dirty="0" smtClean="0"/>
              <a:t> </a:t>
            </a:r>
            <a:r>
              <a:rPr lang="en-US" altLang="zh-CN" baseline="0" dirty="0" smtClean="0"/>
              <a:t>:</a:t>
            </a:r>
            <a:r>
              <a:rPr lang="zh-CN" altLang="en-US" baseline="0" dirty="0" smtClean="0"/>
              <a:t> </a:t>
            </a:r>
            <a:r>
              <a:rPr lang="en-US" altLang="zh-CN" baseline="0" dirty="0" smtClean="0"/>
              <a:t>draw</a:t>
            </a:r>
            <a:r>
              <a:rPr lang="zh-CN" altLang="en-US" baseline="0" dirty="0" smtClean="0"/>
              <a:t> </a:t>
            </a:r>
            <a:r>
              <a:rPr lang="en-US" altLang="zh-CN" baseline="0" dirty="0" smtClean="0"/>
              <a:t>with</a:t>
            </a:r>
            <a:r>
              <a:rPr lang="zh-CN" altLang="en-US" baseline="0" dirty="0" smtClean="0"/>
              <a:t> </a:t>
            </a:r>
            <a:r>
              <a:rPr lang="en-US" altLang="zh-CN" baseline="0" dirty="0" smtClean="0"/>
              <a:t>pixels</a:t>
            </a:r>
            <a:r>
              <a:rPr lang="zh-CN" altLang="en-US" baseline="0" smtClean="0"/>
              <a:t> </a:t>
            </a:r>
            <a:r>
              <a:rPr lang="en-US" sz="1200" b="0" i="0" kern="1200" smtClean="0">
                <a:solidFill>
                  <a:schemeClr val="tx1"/>
                </a:solidFill>
                <a:effectLst/>
                <a:latin typeface="+mn-lt"/>
                <a:ea typeface="+mn-ea"/>
                <a:cs typeface="+mn-cs"/>
              </a:rPr>
              <a:t>Well</a:t>
            </a:r>
            <a:r>
              <a:rPr lang="en-US" sz="1200" b="0" i="0" kern="1200" dirty="0" smtClean="0">
                <a:solidFill>
                  <a:schemeClr val="tx1"/>
                </a:solidFill>
                <a:effectLst/>
                <a:latin typeface="+mn-lt"/>
                <a:ea typeface="+mn-ea"/>
                <a:cs typeface="+mn-cs"/>
              </a:rPr>
              <a:t>, Canvas is lower level than those others so you can have more control over the drawing and use less memory, but at the cost of having to write more code. </a:t>
            </a:r>
          </a:p>
          <a:p>
            <a:r>
              <a:rPr lang="en-US" sz="1200" b="0" i="0" kern="1200" dirty="0" smtClean="0">
                <a:solidFill>
                  <a:schemeClr val="tx1"/>
                </a:solidFill>
                <a:effectLst/>
                <a:latin typeface="+mn-lt"/>
                <a:ea typeface="+mn-ea"/>
                <a:cs typeface="+mn-cs"/>
              </a:rPr>
              <a:t>Use SVG when you have existing shapes that you want to render to the screen, like a map that came out of Adobe Illustrator. </a:t>
            </a:r>
          </a:p>
          <a:p>
            <a:r>
              <a:rPr lang="en-US" sz="1200" b="0" i="0" kern="1200" dirty="0" smtClean="0">
                <a:solidFill>
                  <a:schemeClr val="tx1"/>
                </a:solidFill>
                <a:effectLst/>
                <a:latin typeface="+mn-lt"/>
                <a:ea typeface="+mn-ea"/>
                <a:cs typeface="+mn-cs"/>
              </a:rPr>
              <a:t>Use CSS or DOM animation when you have large static areas that you wish to animate, or if you want to use 3D transforms. </a:t>
            </a:r>
          </a:p>
          <a:p>
            <a:r>
              <a:rPr lang="en-US" sz="1200" b="0" i="0" kern="1200" dirty="0" smtClean="0">
                <a:solidFill>
                  <a:schemeClr val="tx1"/>
                </a:solidFill>
                <a:effectLst/>
                <a:latin typeface="+mn-lt"/>
                <a:ea typeface="+mn-ea"/>
                <a:cs typeface="+mn-cs"/>
              </a:rPr>
              <a:t>For charts, graphs, dynamic diagrams, and of course video games, Canvas is a great choice. </a:t>
            </a:r>
          </a:p>
          <a:p>
            <a:r>
              <a:rPr lang="en-US" sz="1200" b="0" i="0" kern="1200" dirty="0" smtClean="0">
                <a:solidFill>
                  <a:schemeClr val="tx1"/>
                </a:solidFill>
                <a:effectLst/>
                <a:latin typeface="+mn-lt"/>
                <a:ea typeface="+mn-ea"/>
                <a:cs typeface="+mn-cs"/>
              </a:rPr>
              <a:t>And later on we will discuss a few libraries to let you do the more vector / object oriented stuff using Canvas.</a:t>
            </a:r>
            <a:endParaRPr lang="en-US" dirty="0"/>
          </a:p>
        </p:txBody>
      </p:sp>
      <p:sp>
        <p:nvSpPr>
          <p:cNvPr id="4" name="Slide Number Placeholder 3"/>
          <p:cNvSpPr>
            <a:spLocks noGrp="1"/>
          </p:cNvSpPr>
          <p:nvPr>
            <p:ph type="sldNum" sz="quarter" idx="10"/>
          </p:nvPr>
        </p:nvSpPr>
        <p:spPr/>
        <p:txBody>
          <a:bodyPr/>
          <a:lstStyle/>
          <a:p>
            <a:fld id="{0E7A9604-F863-A34A-ABCD-C65142804FE7}" type="slidenum">
              <a:rPr lang="en-US" smtClean="0"/>
              <a:t>36</a:t>
            </a:fld>
            <a:endParaRPr lang="en-US"/>
          </a:p>
        </p:txBody>
      </p:sp>
    </p:spTree>
    <p:extLst>
      <p:ext uri="{BB962C8B-B14F-4D97-AF65-F5344CB8AC3E}">
        <p14:creationId xmlns:p14="http://schemas.microsoft.com/office/powerpoint/2010/main" val="17785166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E7A9604-F863-A34A-ABCD-C65142804FE7}" type="slidenum">
              <a:rPr lang="en-US" smtClean="0"/>
              <a:t>38</a:t>
            </a:fld>
            <a:endParaRPr lang="en-US"/>
          </a:p>
        </p:txBody>
      </p:sp>
    </p:spTree>
    <p:extLst>
      <p:ext uri="{BB962C8B-B14F-4D97-AF65-F5344CB8AC3E}">
        <p14:creationId xmlns:p14="http://schemas.microsoft.com/office/powerpoint/2010/main" val="14199142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altLang="zh-CN" smtClean="0"/>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smtClean="0"/>
              <a:t>Click to edit Master subtitle style</a:t>
            </a:r>
            <a:endParaRPr lang="en-US" dirty="0"/>
          </a:p>
        </p:txBody>
      </p:sp>
      <p:sp>
        <p:nvSpPr>
          <p:cNvPr id="4" name="Date Placeholder 3"/>
          <p:cNvSpPr>
            <a:spLocks noGrp="1"/>
          </p:cNvSpPr>
          <p:nvPr>
            <p:ph type="dt" sz="half" idx="10"/>
          </p:nvPr>
        </p:nvSpPr>
        <p:spPr/>
        <p:txBody>
          <a:bodyPr/>
          <a:lstStyle/>
          <a:p>
            <a:fld id="{C8A432C8-69A7-458B-9684-2BFA64B31948}" type="datetime2">
              <a:rPr lang="en-US" smtClean="0"/>
              <a:t>Wednesday, June 1, 2016</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8CC057FC-95B6-4D89-AFDA-ABA33EE921E5}" type="datetime2">
              <a:rPr lang="en-US" smtClean="0"/>
              <a:t>Wednesday, June 1, 2016</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altLang="zh-CN" smtClean="0"/>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4" name="Date Placeholder 3"/>
          <p:cNvSpPr>
            <a:spLocks noGrp="1"/>
          </p:cNvSpPr>
          <p:nvPr>
            <p:ph type="dt" sz="half" idx="10"/>
          </p:nvPr>
        </p:nvSpPr>
        <p:spPr/>
        <p:txBody>
          <a:bodyPr/>
          <a:lstStyle/>
          <a:p>
            <a:fld id="{EC4549AC-EB31-477F-92A9-B1988E232878}" type="datetime2">
              <a:rPr lang="en-US" smtClean="0"/>
              <a:t>Wednesday, June 1, 2016</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396A3A3-94A6-4E5B-AF39-173ACA3E61CC}" type="datetime2">
              <a:rPr lang="en-US" smtClean="0"/>
              <a:t>Wednesday, June 1, 2016</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altLang="zh-CN" smtClean="0"/>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9933D019-A32C-4EAD-B8E6-DBDA699692FD}" type="datetime2">
              <a:rPr lang="en-US" smtClean="0"/>
              <a:t>Wednesday, June 1, 2016</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5" name="Date Placeholder 4"/>
          <p:cNvSpPr>
            <a:spLocks noGrp="1"/>
          </p:cNvSpPr>
          <p:nvPr>
            <p:ph type="dt" sz="half" idx="10"/>
          </p:nvPr>
        </p:nvSpPr>
        <p:spPr/>
        <p:txBody>
          <a:bodyPr/>
          <a:lstStyle/>
          <a:p>
            <a:fld id="{CCEBA98F-560C-4997-81C4-81D4D9187EAB}" type="datetime2">
              <a:rPr lang="en-US" smtClean="0"/>
              <a:t>Wednesday, June 1, 2016</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7" name="Date Placeholder 6"/>
          <p:cNvSpPr>
            <a:spLocks noGrp="1"/>
          </p:cNvSpPr>
          <p:nvPr>
            <p:ph type="dt" sz="half" idx="10"/>
          </p:nvPr>
        </p:nvSpPr>
        <p:spPr/>
        <p:txBody>
          <a:bodyPr/>
          <a:lstStyle/>
          <a:p>
            <a:fld id="{150972B2-CA5C-437D-87D0-8081271A9E4B}" type="datetime2">
              <a:rPr lang="en-US" smtClean="0"/>
              <a:t>Wednesday, June 1, 2016</a:t>
            </a:fld>
            <a:endParaRPr lang="en-US"/>
          </a:p>
        </p:txBody>
      </p:sp>
      <p:sp>
        <p:nvSpPr>
          <p:cNvPr id="8" name="Footer Placeholder 7"/>
          <p:cNvSpPr>
            <a:spLocks noGrp="1"/>
          </p:cNvSpPr>
          <p:nvPr>
            <p:ph type="ftr" sz="quarter" idx="11"/>
          </p:nvPr>
        </p:nvSpPr>
        <p:spPr/>
        <p:txBody>
          <a:bodyPr/>
          <a:lstStyle/>
          <a:p>
            <a:pPr algn="r"/>
            <a:endParaRPr lang="en-US" dirty="0"/>
          </a:p>
        </p:txBody>
      </p:sp>
      <p:sp>
        <p:nvSpPr>
          <p:cNvPr id="9" name="Slide Number Placeholder 8"/>
          <p:cNvSpPr>
            <a:spLocks noGrp="1"/>
          </p:cNvSpPr>
          <p:nvPr>
            <p:ph type="sldNum" sz="quarter" idx="12"/>
          </p:nvPr>
        </p:nvSpPr>
        <p:spPr/>
        <p:txBody>
          <a:bodyPr/>
          <a:lstStyle/>
          <a:p>
            <a:fld id="{0CFEC368-1D7A-4F81-ABF6-AE0E36BAF64C}" type="slidenum">
              <a:rPr lang="en-US" smtClean="0"/>
              <a:pPr/>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Date Placeholder 2"/>
          <p:cNvSpPr>
            <a:spLocks noGrp="1"/>
          </p:cNvSpPr>
          <p:nvPr>
            <p:ph type="dt" sz="half" idx="10"/>
          </p:nvPr>
        </p:nvSpPr>
        <p:spPr/>
        <p:txBody>
          <a:bodyPr/>
          <a:lstStyle/>
          <a:p>
            <a:fld id="{79CD4847-11EF-4466-A8AD-85CDB7B49118}" type="datetime2">
              <a:rPr lang="en-US" smtClean="0"/>
              <a:t>Wednesday, June 1, 2016</a:t>
            </a:fld>
            <a:endParaRPr lang="en-US"/>
          </a:p>
        </p:txBody>
      </p:sp>
      <p:sp>
        <p:nvSpPr>
          <p:cNvPr id="4" name="Footer Placeholder 3"/>
          <p:cNvSpPr>
            <a:spLocks noGrp="1"/>
          </p:cNvSpPr>
          <p:nvPr>
            <p:ph type="ftr" sz="quarter" idx="11"/>
          </p:nvPr>
        </p:nvSpPr>
        <p:spPr/>
        <p:txBody>
          <a:bodyPr/>
          <a:lstStyle/>
          <a:p>
            <a:pPr algn="r"/>
            <a:endParaRPr lang="en-US" dirty="0"/>
          </a:p>
        </p:txBody>
      </p:sp>
      <p:sp>
        <p:nvSpPr>
          <p:cNvPr id="5" name="Slide Number Placeholder 4"/>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68457A-3AB9-4880-8A0C-9F8524491207}" type="datetime2">
              <a:rPr lang="en-US" smtClean="0"/>
              <a:t>Wednesday, June 1, 2016</a:t>
            </a:fld>
            <a:endParaRPr lang="en-US"/>
          </a:p>
        </p:txBody>
      </p:sp>
      <p:sp>
        <p:nvSpPr>
          <p:cNvPr id="3" name="Footer Placeholder 2"/>
          <p:cNvSpPr>
            <a:spLocks noGrp="1"/>
          </p:cNvSpPr>
          <p:nvPr>
            <p:ph type="ftr" sz="quarter" idx="11"/>
          </p:nvPr>
        </p:nvSpPr>
        <p:spPr/>
        <p:txBody>
          <a:bodyPr/>
          <a:lstStyle/>
          <a:p>
            <a:pPr algn="r"/>
            <a:endParaRPr lang="en-US" dirty="0"/>
          </a:p>
        </p:txBody>
      </p:sp>
      <p:sp>
        <p:nvSpPr>
          <p:cNvPr id="4" name="Slide Number Placeholder 3"/>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altLang="zh-CN" smtClean="0"/>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3FE976D3-5B7F-4300-ABED-C91F1B2AE209}" type="datetime2">
              <a:rPr lang="en-US" smtClean="0"/>
              <a:t>Wednesday, June 1, 2016</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altLang="zh-CN" smtClean="0"/>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smtClean="0"/>
              <a:t>Drag picture to placeholder or click icon to add</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EBDC1E59-17DD-41CE-97CA-624A472382D4}" type="datetime2">
              <a:rPr lang="en-US" smtClean="0"/>
              <a:t>Wednesday, June 1, 2016</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altLang="zh-CN" smtClean="0"/>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A80CB818-7379-467D-8E76-EF9D9074A26C}" type="datetime2">
              <a:rPr lang="en-US" smtClean="0"/>
              <a:t>Wednesday, June 1, 2016</a:t>
            </a:fld>
            <a:endParaRPr lang="en-US" dirty="0"/>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pPr algn="r"/>
            <a:endParaRPr lang="en-US" dirty="0"/>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0CFEC368-1D7A-4F81-ABF6-AE0E36BAF64C}"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hf sldNum="0" hdr="0" ftr="0" dt="0"/>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codepen.io/pen/"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html5-demos.appspot.com/static/getusermedia/photobooth.html"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tif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tif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neave.com/"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mdn/sw-test/" TargetMode="External"/></Relationships>
</file>

<file path=ppt/slides/_rels/slide58.xml.rels><?xml version="1.0" encoding="UTF-8" standalone="yes"?>
<Relationships xmlns="http://schemas.openxmlformats.org/package/2006/relationships"><Relationship Id="rId3" Type="http://schemas.openxmlformats.org/officeDocument/2006/relationships/hyperlink" Target="http://www.html5rocks.com/en/" TargetMode="External"/><Relationship Id="rId4" Type="http://schemas.openxmlformats.org/officeDocument/2006/relationships/hyperlink" Target="http://html5demos.com/" TargetMode="External"/><Relationship Id="rId5" Type="http://schemas.openxmlformats.org/officeDocument/2006/relationships/hyperlink" Target="http://html5gallery.com/" TargetMode="External"/><Relationship Id="rId6" Type="http://schemas.openxmlformats.org/officeDocument/2006/relationships/hyperlink" Target="https://html5.validator.nu/" TargetMode="External"/><Relationship Id="rId1" Type="http://schemas.openxmlformats.org/officeDocument/2006/relationships/slideLayout" Target="../slideLayouts/slideLayout2.xml"/><Relationship Id="rId2" Type="http://schemas.openxmlformats.org/officeDocument/2006/relationships/hyperlink" Target="http://html5labs.interoperabilitybridges.com/"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ltLang="zh-CN" dirty="0" smtClean="0"/>
              <a:t>HTML5</a:t>
            </a:r>
            <a:r>
              <a:rPr lang="zh-CN" altLang="en-US" dirty="0" smtClean="0"/>
              <a:t> </a:t>
            </a:r>
            <a:r>
              <a:rPr lang="en-US" altLang="zh-CN" dirty="0" smtClean="0"/>
              <a:t>Rocks</a:t>
            </a:r>
            <a:endParaRPr lang="en-US" dirty="0"/>
          </a:p>
        </p:txBody>
      </p:sp>
      <p:sp>
        <p:nvSpPr>
          <p:cNvPr id="3" name="Subtitle 2"/>
          <p:cNvSpPr>
            <a:spLocks noGrp="1"/>
          </p:cNvSpPr>
          <p:nvPr>
            <p:ph type="subTitle" idx="1"/>
          </p:nvPr>
        </p:nvSpPr>
        <p:spPr/>
        <p:txBody>
          <a:bodyPr/>
          <a:lstStyle/>
          <a:p>
            <a:r>
              <a:rPr lang="en-US" dirty="0" smtClean="0"/>
              <a:t>Cool</a:t>
            </a:r>
            <a:r>
              <a:rPr lang="zh-CN" altLang="en-US" dirty="0" smtClean="0"/>
              <a:t> </a:t>
            </a:r>
            <a:r>
              <a:rPr lang="en-US" altLang="zh-CN" dirty="0" smtClean="0"/>
              <a:t>things</a:t>
            </a:r>
            <a:r>
              <a:rPr lang="zh-CN" altLang="en-US" dirty="0" smtClean="0"/>
              <a:t> </a:t>
            </a:r>
            <a:r>
              <a:rPr lang="en-US" altLang="zh-CN" dirty="0" smtClean="0"/>
              <a:t>about</a:t>
            </a:r>
            <a:r>
              <a:rPr lang="zh-CN" altLang="en-US" dirty="0" smtClean="0"/>
              <a:t> </a:t>
            </a:r>
            <a:r>
              <a:rPr lang="en-US" altLang="zh-CN" dirty="0" smtClean="0"/>
              <a:t>html5</a:t>
            </a:r>
            <a:endParaRPr lang="en-US" dirty="0"/>
          </a:p>
        </p:txBody>
      </p:sp>
      <p:sp>
        <p:nvSpPr>
          <p:cNvPr id="4" name="TextBox 3"/>
          <p:cNvSpPr txBox="1"/>
          <p:nvPr/>
        </p:nvSpPr>
        <p:spPr>
          <a:xfrm>
            <a:off x="3044058" y="5257800"/>
            <a:ext cx="3132083" cy="646331"/>
          </a:xfrm>
          <a:prstGeom prst="rect">
            <a:avLst/>
          </a:prstGeom>
          <a:noFill/>
        </p:spPr>
        <p:txBody>
          <a:bodyPr wrap="square" rtlCol="0">
            <a:spAutoFit/>
          </a:bodyPr>
          <a:lstStyle/>
          <a:p>
            <a:pPr algn="ctr"/>
            <a:r>
              <a:rPr lang="en-US" dirty="0" err="1" smtClean="0"/>
              <a:t>Florrie</a:t>
            </a:r>
            <a:r>
              <a:rPr lang="zh-CN" altLang="en-US" dirty="0" smtClean="0"/>
              <a:t> </a:t>
            </a:r>
            <a:r>
              <a:rPr lang="en-US" altLang="zh-CN" dirty="0" smtClean="0"/>
              <a:t>Cheng</a:t>
            </a:r>
          </a:p>
          <a:p>
            <a:pPr algn="ctr"/>
            <a:r>
              <a:rPr lang="en-US" altLang="zh-CN" dirty="0" err="1" smtClean="0"/>
              <a:t>ycheng@vmware.com</a:t>
            </a:r>
            <a:endParaRPr lang="en-US" dirty="0"/>
          </a:p>
        </p:txBody>
      </p:sp>
    </p:spTree>
    <p:extLst>
      <p:ext uri="{BB962C8B-B14F-4D97-AF65-F5344CB8AC3E}">
        <p14:creationId xmlns:p14="http://schemas.microsoft.com/office/powerpoint/2010/main" val="26700455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Semantic Markup </a:t>
            </a:r>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680384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Semantic Markup </a:t>
            </a:r>
          </a:p>
        </p:txBody>
      </p:sp>
      <p:sp>
        <p:nvSpPr>
          <p:cNvPr id="3" name="Content Placeholder 2"/>
          <p:cNvSpPr>
            <a:spLocks noGrp="1"/>
          </p:cNvSpPr>
          <p:nvPr>
            <p:ph idx="1"/>
          </p:nvPr>
        </p:nvSpPr>
        <p:spPr/>
        <p:txBody>
          <a:bodyPr/>
          <a:lstStyle/>
          <a:p>
            <a:r>
              <a:rPr lang="en-US" dirty="0"/>
              <a:t>You don’t need to describe your elements with classes and </a:t>
            </a:r>
            <a:r>
              <a:rPr lang="en-US" dirty="0" err="1"/>
              <a:t>divs</a:t>
            </a:r>
            <a:r>
              <a:rPr lang="en-US" dirty="0"/>
              <a:t> </a:t>
            </a:r>
          </a:p>
          <a:p>
            <a:r>
              <a:rPr lang="en-US" dirty="0"/>
              <a:t>Use elements with meaning </a:t>
            </a:r>
          </a:p>
          <a:p>
            <a:r>
              <a:rPr lang="en-US" dirty="0"/>
              <a:t>What are the most common names for class attributes </a:t>
            </a:r>
          </a:p>
          <a:p>
            <a:pPr lvl="1"/>
            <a:r>
              <a:rPr lang="en-US" dirty="0"/>
              <a:t>https://</a:t>
            </a:r>
            <a:r>
              <a:rPr lang="en-US" dirty="0" err="1"/>
              <a:t>developers.google.com</a:t>
            </a:r>
            <a:r>
              <a:rPr lang="en-US" dirty="0"/>
              <a:t>/webmasters/state-of-the-web/ 2005/</a:t>
            </a:r>
            <a:r>
              <a:rPr lang="en-US" dirty="0" err="1"/>
              <a:t>classes?csw</a:t>
            </a:r>
            <a:r>
              <a:rPr lang="en-US" dirty="0"/>
              <a:t>=1 </a:t>
            </a:r>
          </a:p>
          <a:p>
            <a:pPr lvl="1"/>
            <a:r>
              <a:rPr lang="en-US" dirty="0"/>
              <a:t>Maybe they should become HTML tags </a:t>
            </a:r>
          </a:p>
          <a:p>
            <a:endParaRPr lang="en-US" dirty="0"/>
          </a:p>
        </p:txBody>
      </p:sp>
    </p:spTree>
    <p:extLst>
      <p:ext uri="{BB962C8B-B14F-4D97-AF65-F5344CB8AC3E}">
        <p14:creationId xmlns:p14="http://schemas.microsoft.com/office/powerpoint/2010/main" val="10322204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Semantic Elements </a:t>
            </a:r>
          </a:p>
        </p:txBody>
      </p:sp>
      <p:sp>
        <p:nvSpPr>
          <p:cNvPr id="3" name="Content Placeholder 2"/>
          <p:cNvSpPr>
            <a:spLocks noGrp="1"/>
          </p:cNvSpPr>
          <p:nvPr>
            <p:ph idx="1"/>
          </p:nvPr>
        </p:nvSpPr>
        <p:spPr/>
        <p:txBody>
          <a:bodyPr/>
          <a:lstStyle/>
          <a:p>
            <a:r>
              <a:rPr lang="en-US" dirty="0"/>
              <a:t>Our building blocks should have meaning </a:t>
            </a:r>
          </a:p>
          <a:p>
            <a:r>
              <a:rPr lang="en-US" b="1" dirty="0"/>
              <a:t>&lt;div&gt; </a:t>
            </a:r>
            <a:r>
              <a:rPr lang="en-US" dirty="0"/>
              <a:t>and </a:t>
            </a:r>
            <a:r>
              <a:rPr lang="en-US" b="1" dirty="0"/>
              <a:t>&lt;span&gt; </a:t>
            </a:r>
            <a:r>
              <a:rPr lang="en-US" dirty="0"/>
              <a:t>don’t have much meaning </a:t>
            </a:r>
            <a:endParaRPr lang="en-US" dirty="0" smtClean="0"/>
          </a:p>
          <a:p>
            <a:pPr lvl="1"/>
            <a:r>
              <a:rPr lang="en-US" dirty="0" smtClean="0"/>
              <a:t>We </a:t>
            </a:r>
            <a:r>
              <a:rPr lang="en-US" dirty="0"/>
              <a:t>can still use them, but not so </a:t>
            </a:r>
            <a:r>
              <a:rPr lang="en-US" dirty="0" smtClean="0"/>
              <a:t>heavily</a:t>
            </a:r>
          </a:p>
          <a:p>
            <a:pPr lvl="1"/>
            <a:r>
              <a:rPr lang="en-US" dirty="0" smtClean="0"/>
              <a:t>We </a:t>
            </a:r>
            <a:r>
              <a:rPr lang="en-US" dirty="0"/>
              <a:t>can do better </a:t>
            </a:r>
          </a:p>
          <a:p>
            <a:r>
              <a:rPr lang="en-US" dirty="0"/>
              <a:t>More meaningful elements means less classes and ids are needed to provide meaning to elements </a:t>
            </a:r>
          </a:p>
          <a:p>
            <a:endParaRPr lang="en-US" dirty="0"/>
          </a:p>
        </p:txBody>
      </p:sp>
    </p:spTree>
    <p:extLst>
      <p:ext uri="{BB962C8B-B14F-4D97-AF65-F5344CB8AC3E}">
        <p14:creationId xmlns:p14="http://schemas.microsoft.com/office/powerpoint/2010/main" val="10642981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Sectioning Element </a:t>
            </a:r>
          </a:p>
        </p:txBody>
      </p:sp>
      <p:pic>
        <p:nvPicPr>
          <p:cNvPr id="5" name="Content Placeholder 4"/>
          <p:cNvPicPr>
            <a:picLocks noGrp="1" noChangeAspect="1"/>
          </p:cNvPicPr>
          <p:nvPr>
            <p:ph sz="half" idx="1"/>
          </p:nvPr>
        </p:nvPicPr>
        <p:blipFill>
          <a:blip r:embed="rId2"/>
          <a:srcRect l="-22140" r="-22140"/>
          <a:stretch>
            <a:fillRect/>
          </a:stretch>
        </p:blipFill>
        <p:spPr>
          <a:xfrm>
            <a:off x="457200" y="1673352"/>
            <a:ext cx="3384550" cy="4718304"/>
          </a:xfrm>
        </p:spPr>
      </p:pic>
      <p:sp>
        <p:nvSpPr>
          <p:cNvPr id="4" name="Content Placeholder 3"/>
          <p:cNvSpPr>
            <a:spLocks noGrp="1"/>
          </p:cNvSpPr>
          <p:nvPr>
            <p:ph sz="half" idx="2"/>
          </p:nvPr>
        </p:nvSpPr>
        <p:spPr>
          <a:xfrm>
            <a:off x="3841750" y="1673352"/>
            <a:ext cx="4845050" cy="4718304"/>
          </a:xfrm>
        </p:spPr>
        <p:txBody>
          <a:bodyPr>
            <a:normAutofit/>
          </a:bodyPr>
          <a:lstStyle/>
          <a:p>
            <a:r>
              <a:rPr lang="en-US" b="1" dirty="0"/>
              <a:t>&lt;section&gt; </a:t>
            </a:r>
            <a:r>
              <a:rPr lang="en-US" dirty="0"/>
              <a:t>is a generic document or application section </a:t>
            </a:r>
          </a:p>
          <a:p>
            <a:r>
              <a:rPr lang="en-US" dirty="0"/>
              <a:t>Usually used in conjunction with a heading and sometimes a footer </a:t>
            </a:r>
          </a:p>
          <a:p>
            <a:r>
              <a:rPr lang="en-US" dirty="0"/>
              <a:t>Semantically it is a grouping of logically related content </a:t>
            </a:r>
          </a:p>
          <a:p>
            <a:r>
              <a:rPr lang="en-US" dirty="0" smtClean="0"/>
              <a:t>Example:</a:t>
            </a:r>
          </a:p>
          <a:p>
            <a:pPr lvl="1"/>
            <a:r>
              <a:rPr lang="en-US" dirty="0" smtClean="0"/>
              <a:t>Sections </a:t>
            </a:r>
            <a:r>
              <a:rPr lang="en-US" dirty="0"/>
              <a:t>of a long article </a:t>
            </a:r>
          </a:p>
          <a:p>
            <a:endParaRPr lang="en-US" dirty="0"/>
          </a:p>
        </p:txBody>
      </p:sp>
    </p:spTree>
    <p:extLst>
      <p:ext uri="{BB962C8B-B14F-4D97-AF65-F5344CB8AC3E}">
        <p14:creationId xmlns:p14="http://schemas.microsoft.com/office/powerpoint/2010/main" val="33384953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Article Element </a:t>
            </a:r>
          </a:p>
        </p:txBody>
      </p:sp>
      <p:pic>
        <p:nvPicPr>
          <p:cNvPr id="5" name="Content Placeholder 4"/>
          <p:cNvPicPr>
            <a:picLocks noGrp="1" noChangeAspect="1"/>
          </p:cNvPicPr>
          <p:nvPr>
            <p:ph sz="half" idx="1"/>
          </p:nvPr>
        </p:nvPicPr>
        <p:blipFill>
          <a:blip r:embed="rId2"/>
          <a:srcRect l="-21099" r="-21099"/>
          <a:stretch>
            <a:fillRect/>
          </a:stretch>
        </p:blipFill>
        <p:spPr>
          <a:xfrm>
            <a:off x="457200" y="1673352"/>
            <a:ext cx="3458633" cy="4718304"/>
          </a:xfrm>
        </p:spPr>
      </p:pic>
      <p:sp>
        <p:nvSpPr>
          <p:cNvPr id="4" name="Content Placeholder 3"/>
          <p:cNvSpPr>
            <a:spLocks noGrp="1"/>
          </p:cNvSpPr>
          <p:nvPr>
            <p:ph sz="half" idx="2"/>
          </p:nvPr>
        </p:nvSpPr>
        <p:spPr>
          <a:xfrm>
            <a:off x="4085166" y="1673352"/>
            <a:ext cx="4601633" cy="4718304"/>
          </a:xfrm>
        </p:spPr>
        <p:txBody>
          <a:bodyPr>
            <a:noAutofit/>
          </a:bodyPr>
          <a:lstStyle/>
          <a:p>
            <a:r>
              <a:rPr lang="en-US" sz="2400" b="1" dirty="0"/>
              <a:t>&lt;article&gt; </a:t>
            </a:r>
            <a:r>
              <a:rPr lang="en-US" sz="2400" dirty="0"/>
              <a:t>is an independent section of the document </a:t>
            </a:r>
          </a:p>
          <a:p>
            <a:r>
              <a:rPr lang="en-US" sz="2400" dirty="0"/>
              <a:t>A specialized section </a:t>
            </a:r>
          </a:p>
          <a:p>
            <a:r>
              <a:rPr lang="en-US" sz="2400" dirty="0"/>
              <a:t>They should be able to stand alone without the rest of the page </a:t>
            </a:r>
          </a:p>
          <a:p>
            <a:r>
              <a:rPr lang="en-US" sz="2400" dirty="0"/>
              <a:t>They should have a heading and could have a footing </a:t>
            </a:r>
          </a:p>
          <a:p>
            <a:r>
              <a:rPr lang="en-US" sz="2400" dirty="0"/>
              <a:t>Examples: </a:t>
            </a:r>
          </a:p>
          <a:p>
            <a:pPr lvl="1"/>
            <a:r>
              <a:rPr lang="en-US" sz="2000" dirty="0"/>
              <a:t>Journal entry </a:t>
            </a:r>
          </a:p>
          <a:p>
            <a:pPr lvl="1"/>
            <a:r>
              <a:rPr lang="en-US" sz="2000" dirty="0"/>
              <a:t>Blog </a:t>
            </a:r>
          </a:p>
          <a:p>
            <a:endParaRPr lang="en-US" sz="2400" dirty="0"/>
          </a:p>
        </p:txBody>
      </p:sp>
    </p:spTree>
    <p:extLst>
      <p:ext uri="{BB962C8B-B14F-4D97-AF65-F5344CB8AC3E}">
        <p14:creationId xmlns:p14="http://schemas.microsoft.com/office/powerpoint/2010/main" val="12504557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Header</a:t>
            </a:r>
            <a:endParaRPr lang="en-US" dirty="0"/>
          </a:p>
        </p:txBody>
      </p:sp>
      <p:pic>
        <p:nvPicPr>
          <p:cNvPr id="5" name="Content Placeholder 4"/>
          <p:cNvPicPr>
            <a:picLocks noGrp="1" noChangeAspect="1"/>
          </p:cNvPicPr>
          <p:nvPr>
            <p:ph sz="half" idx="1"/>
          </p:nvPr>
        </p:nvPicPr>
        <p:blipFill>
          <a:blip r:embed="rId2"/>
          <a:srcRect l="-8964" r="-8964"/>
          <a:stretch>
            <a:fillRect/>
          </a:stretch>
        </p:blipFill>
        <p:spPr>
          <a:xfrm>
            <a:off x="457200" y="1673225"/>
            <a:ext cx="3257550" cy="4718050"/>
          </a:xfrm>
        </p:spPr>
      </p:pic>
      <p:sp>
        <p:nvSpPr>
          <p:cNvPr id="4" name="Content Placeholder 3"/>
          <p:cNvSpPr>
            <a:spLocks noGrp="1"/>
          </p:cNvSpPr>
          <p:nvPr>
            <p:ph sz="half" idx="2"/>
          </p:nvPr>
        </p:nvSpPr>
        <p:spPr>
          <a:xfrm>
            <a:off x="3714750" y="1673352"/>
            <a:ext cx="4972050" cy="4718304"/>
          </a:xfrm>
        </p:spPr>
        <p:txBody>
          <a:bodyPr>
            <a:normAutofit/>
          </a:bodyPr>
          <a:lstStyle/>
          <a:p>
            <a:r>
              <a:rPr lang="en-US" b="1" dirty="0"/>
              <a:t>&lt;header&gt; </a:t>
            </a:r>
            <a:r>
              <a:rPr lang="en-US" dirty="0"/>
              <a:t>semantically used for introduction and navigation </a:t>
            </a:r>
          </a:p>
          <a:p>
            <a:r>
              <a:rPr lang="en-US" dirty="0"/>
              <a:t>Used anywhere a heading is needed (e.g. &lt;section&gt;, &lt;article&gt;, &lt;body&gt;) </a:t>
            </a:r>
          </a:p>
          <a:p>
            <a:r>
              <a:rPr lang="en-US" dirty="0"/>
              <a:t>Can contain other elements (e.g. &lt;h1&gt;, &lt;p&gt;, &lt;</a:t>
            </a:r>
            <a:r>
              <a:rPr lang="en-US" dirty="0" err="1"/>
              <a:t>nav</a:t>
            </a:r>
            <a:r>
              <a:rPr lang="en-US" dirty="0"/>
              <a:t>&gt;) </a:t>
            </a:r>
          </a:p>
          <a:p>
            <a:r>
              <a:rPr lang="en-US" dirty="0"/>
              <a:t>Can’t contain another &lt;header&gt; or a &lt;footer&gt; </a:t>
            </a:r>
          </a:p>
          <a:p>
            <a:endParaRPr lang="en-US" dirty="0"/>
          </a:p>
        </p:txBody>
      </p:sp>
    </p:spTree>
    <p:extLst>
      <p:ext uri="{BB962C8B-B14F-4D97-AF65-F5344CB8AC3E}">
        <p14:creationId xmlns:p14="http://schemas.microsoft.com/office/powerpoint/2010/main" val="24038696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Sectioning Elements </a:t>
            </a:r>
            <a:endParaRPr lang="en-US" dirty="0">
              <a:effectLst/>
            </a:endParaRPr>
          </a:p>
        </p:txBody>
      </p:sp>
      <p:sp>
        <p:nvSpPr>
          <p:cNvPr id="3" name="Content Placeholder 2"/>
          <p:cNvSpPr>
            <a:spLocks noGrp="1"/>
          </p:cNvSpPr>
          <p:nvPr>
            <p:ph sz="half" idx="1"/>
          </p:nvPr>
        </p:nvSpPr>
        <p:spPr/>
        <p:txBody>
          <a:bodyPr/>
          <a:lstStyle/>
          <a:p>
            <a:r>
              <a:rPr lang="en-US" b="1" dirty="0"/>
              <a:t>&lt;</a:t>
            </a:r>
            <a:r>
              <a:rPr lang="en-US" b="1" dirty="0" err="1"/>
              <a:t>nav</a:t>
            </a:r>
            <a:r>
              <a:rPr lang="en-US" b="1" dirty="0"/>
              <a:t>&gt; </a:t>
            </a:r>
            <a:endParaRPr lang="en-US" b="1" dirty="0" smtClean="0"/>
          </a:p>
          <a:p>
            <a:r>
              <a:rPr lang="en-US" dirty="0" smtClean="0"/>
              <a:t>Semantic </a:t>
            </a:r>
            <a:r>
              <a:rPr lang="en-US" dirty="0"/>
              <a:t>navigation element </a:t>
            </a:r>
          </a:p>
          <a:p>
            <a:r>
              <a:rPr lang="en-US" dirty="0"/>
              <a:t>Groups links together for major navigation </a:t>
            </a:r>
          </a:p>
          <a:p>
            <a:r>
              <a:rPr lang="en-US" dirty="0"/>
              <a:t>Doesn’t have to be a list </a:t>
            </a:r>
          </a:p>
          <a:p>
            <a:endParaRPr lang="en-US" dirty="0"/>
          </a:p>
        </p:txBody>
      </p:sp>
      <p:sp>
        <p:nvSpPr>
          <p:cNvPr id="4" name="Content Placeholder 3"/>
          <p:cNvSpPr>
            <a:spLocks noGrp="1"/>
          </p:cNvSpPr>
          <p:nvPr>
            <p:ph sz="half" idx="2"/>
          </p:nvPr>
        </p:nvSpPr>
        <p:spPr/>
        <p:txBody>
          <a:bodyPr/>
          <a:lstStyle/>
          <a:p>
            <a:r>
              <a:rPr lang="en-US" b="1" dirty="0"/>
              <a:t>&lt;aside&gt; </a:t>
            </a:r>
            <a:endParaRPr lang="en-US" dirty="0"/>
          </a:p>
          <a:p>
            <a:r>
              <a:rPr lang="en-US" dirty="0"/>
              <a:t>Used for content directly related to its structural element it is within (i.e. an aside within an article) </a:t>
            </a:r>
          </a:p>
          <a:p>
            <a:r>
              <a:rPr lang="en-US" dirty="0"/>
              <a:t>Used for secondary content when not nested inside of an &lt;article&gt; </a:t>
            </a:r>
          </a:p>
          <a:p>
            <a:endParaRPr lang="en-US" dirty="0"/>
          </a:p>
        </p:txBody>
      </p:sp>
    </p:spTree>
    <p:extLst>
      <p:ext uri="{BB962C8B-B14F-4D97-AF65-F5344CB8AC3E}">
        <p14:creationId xmlns:p14="http://schemas.microsoft.com/office/powerpoint/2010/main" val="42763822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More Structural Elements </a:t>
            </a:r>
          </a:p>
        </p:txBody>
      </p:sp>
      <p:sp>
        <p:nvSpPr>
          <p:cNvPr id="3" name="Content Placeholder 2"/>
          <p:cNvSpPr>
            <a:spLocks noGrp="1"/>
          </p:cNvSpPr>
          <p:nvPr>
            <p:ph idx="1"/>
          </p:nvPr>
        </p:nvSpPr>
        <p:spPr>
          <a:xfrm>
            <a:off x="457200" y="1600200"/>
            <a:ext cx="8229600" cy="976320"/>
          </a:xfrm>
        </p:spPr>
        <p:txBody>
          <a:bodyPr/>
          <a:lstStyle/>
          <a:p>
            <a:r>
              <a:rPr lang="en-US" b="1" dirty="0"/>
              <a:t>&lt;figure&gt; </a:t>
            </a:r>
            <a:r>
              <a:rPr lang="en-US" dirty="0"/>
              <a:t>&amp; </a:t>
            </a:r>
            <a:r>
              <a:rPr lang="en-US" b="1" dirty="0"/>
              <a:t>&lt;</a:t>
            </a:r>
            <a:r>
              <a:rPr lang="en-US" b="1" dirty="0" err="1"/>
              <a:t>figcaption</a:t>
            </a:r>
            <a:r>
              <a:rPr lang="en-US" b="1" dirty="0"/>
              <a:t>&gt; </a:t>
            </a:r>
            <a:r>
              <a:rPr lang="en-US" dirty="0"/>
              <a:t>semantically allows images/charts to have a caption associated with them </a:t>
            </a:r>
          </a:p>
        </p:txBody>
      </p:sp>
      <p:sp>
        <p:nvSpPr>
          <p:cNvPr id="4" name="TextBox 3"/>
          <p:cNvSpPr txBox="1"/>
          <p:nvPr/>
        </p:nvSpPr>
        <p:spPr>
          <a:xfrm>
            <a:off x="457200" y="3543188"/>
            <a:ext cx="5038359" cy="1107996"/>
          </a:xfrm>
          <a:prstGeom prst="rect">
            <a:avLst/>
          </a:prstGeom>
          <a:noFill/>
          <a:ln w="6350" cmpd="sng">
            <a:solidFill>
              <a:schemeClr val="tx1"/>
            </a:solidFill>
          </a:ln>
        </p:spPr>
        <p:txBody>
          <a:bodyPr wrap="square" rtlCol="0">
            <a:spAutoFit/>
          </a:bodyPr>
          <a:lstStyle/>
          <a:p>
            <a:r>
              <a:rPr lang="en-US" sz="1600" dirty="0">
                <a:latin typeface="Courier"/>
                <a:cs typeface="Courier"/>
              </a:rPr>
              <a:t>&lt;figure&gt; </a:t>
            </a:r>
            <a:endParaRPr lang="en-US" sz="1600" dirty="0" smtClean="0">
              <a:latin typeface="Courier"/>
              <a:cs typeface="Courier"/>
            </a:endParaRPr>
          </a:p>
          <a:p>
            <a:r>
              <a:rPr lang="zh-CN" altLang="en-US" sz="1600" dirty="0" smtClean="0">
                <a:latin typeface="Courier"/>
                <a:cs typeface="Courier"/>
              </a:rPr>
              <a:t>  </a:t>
            </a:r>
            <a:r>
              <a:rPr lang="en-US" sz="1600" dirty="0" smtClean="0">
                <a:latin typeface="Courier"/>
                <a:cs typeface="Courier"/>
              </a:rPr>
              <a:t>&lt;</a:t>
            </a:r>
            <a:r>
              <a:rPr lang="en-US" sz="1600" dirty="0" err="1">
                <a:latin typeface="Courier"/>
                <a:cs typeface="Courier"/>
              </a:rPr>
              <a:t>img</a:t>
            </a:r>
            <a:r>
              <a:rPr lang="en-US" sz="1600" dirty="0">
                <a:latin typeface="Courier"/>
                <a:cs typeface="Courier"/>
              </a:rPr>
              <a:t> </a:t>
            </a:r>
            <a:r>
              <a:rPr lang="en-US" sz="1600" dirty="0" err="1">
                <a:latin typeface="Courier"/>
                <a:cs typeface="Courier"/>
              </a:rPr>
              <a:t>src</a:t>
            </a:r>
            <a:r>
              <a:rPr lang="en-US" sz="1600" dirty="0">
                <a:latin typeface="Courier"/>
                <a:cs typeface="Courier"/>
              </a:rPr>
              <a:t>=“</a:t>
            </a:r>
            <a:r>
              <a:rPr lang="en-US" sz="1600" dirty="0" err="1">
                <a:latin typeface="Courier"/>
                <a:cs typeface="Courier"/>
              </a:rPr>
              <a:t>comic.jpg</a:t>
            </a:r>
            <a:r>
              <a:rPr lang="en-US" sz="1600" dirty="0">
                <a:latin typeface="Courier"/>
                <a:cs typeface="Courier"/>
              </a:rPr>
              <a:t>”</a:t>
            </a:r>
            <a:r>
              <a:rPr lang="en-US" sz="1600" dirty="0" smtClean="0">
                <a:latin typeface="Courier"/>
                <a:cs typeface="Courier"/>
              </a:rPr>
              <a:t>&gt;</a:t>
            </a:r>
          </a:p>
          <a:p>
            <a:r>
              <a:rPr lang="zh-CN" altLang="en-US" sz="1600" dirty="0">
                <a:latin typeface="Courier"/>
                <a:cs typeface="Courier"/>
              </a:rPr>
              <a:t> </a:t>
            </a:r>
            <a:r>
              <a:rPr lang="zh-CN" altLang="en-US" sz="1600" dirty="0" smtClean="0">
                <a:latin typeface="Courier"/>
                <a:cs typeface="Courier"/>
              </a:rPr>
              <a:t> </a:t>
            </a:r>
            <a:r>
              <a:rPr lang="en-US" sz="1600" dirty="0" smtClean="0">
                <a:latin typeface="Courier"/>
                <a:cs typeface="Courier"/>
              </a:rPr>
              <a:t>&lt;</a:t>
            </a:r>
            <a:r>
              <a:rPr lang="en-US" sz="1600" dirty="0" err="1">
                <a:latin typeface="Courier"/>
                <a:cs typeface="Courier"/>
              </a:rPr>
              <a:t>figcaption</a:t>
            </a:r>
            <a:r>
              <a:rPr lang="en-US" sz="1600" dirty="0">
                <a:latin typeface="Courier"/>
                <a:cs typeface="Courier"/>
              </a:rPr>
              <a:t>&gt;What if?&lt;/</a:t>
            </a:r>
            <a:r>
              <a:rPr lang="en-US" sz="1600" dirty="0" err="1">
                <a:latin typeface="Courier"/>
                <a:cs typeface="Courier"/>
              </a:rPr>
              <a:t>figcaption</a:t>
            </a:r>
            <a:r>
              <a:rPr lang="en-US" sz="1600" dirty="0">
                <a:latin typeface="Courier"/>
                <a:cs typeface="Courier"/>
              </a:rPr>
              <a:t>&gt; </a:t>
            </a:r>
            <a:endParaRPr lang="en-US" sz="1600" dirty="0" smtClean="0">
              <a:latin typeface="Courier"/>
              <a:cs typeface="Courier"/>
            </a:endParaRPr>
          </a:p>
          <a:p>
            <a:r>
              <a:rPr lang="en-US" sz="1600" dirty="0" smtClean="0">
                <a:latin typeface="Courier"/>
                <a:cs typeface="Courier"/>
              </a:rPr>
              <a:t>&lt;</a:t>
            </a:r>
            <a:r>
              <a:rPr lang="en-US" sz="1600" dirty="0">
                <a:latin typeface="Courier"/>
                <a:cs typeface="Courier"/>
              </a:rPr>
              <a:t>/figure&gt; </a:t>
            </a:r>
            <a:endParaRPr lang="en-US" sz="1600" dirty="0">
              <a:effectLst/>
              <a:latin typeface="Courier"/>
              <a:cs typeface="Courier"/>
            </a:endParaRPr>
          </a:p>
        </p:txBody>
      </p:sp>
      <p:pic>
        <p:nvPicPr>
          <p:cNvPr id="5" name="Picture 4"/>
          <p:cNvPicPr>
            <a:picLocks noChangeAspect="1"/>
          </p:cNvPicPr>
          <p:nvPr/>
        </p:nvPicPr>
        <p:blipFill>
          <a:blip r:embed="rId2"/>
          <a:stretch>
            <a:fillRect/>
          </a:stretch>
        </p:blipFill>
        <p:spPr>
          <a:xfrm>
            <a:off x="5576582" y="2809165"/>
            <a:ext cx="3353572" cy="3512187"/>
          </a:xfrm>
          <a:prstGeom prst="rect">
            <a:avLst/>
          </a:prstGeom>
        </p:spPr>
      </p:pic>
    </p:spTree>
    <p:extLst>
      <p:ext uri="{BB962C8B-B14F-4D97-AF65-F5344CB8AC3E}">
        <p14:creationId xmlns:p14="http://schemas.microsoft.com/office/powerpoint/2010/main" val="11510077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Phrasing Content </a:t>
            </a:r>
          </a:p>
        </p:txBody>
      </p:sp>
      <p:sp>
        <p:nvSpPr>
          <p:cNvPr id="3" name="Content Placeholder 2"/>
          <p:cNvSpPr>
            <a:spLocks noGrp="1"/>
          </p:cNvSpPr>
          <p:nvPr>
            <p:ph idx="1"/>
          </p:nvPr>
        </p:nvSpPr>
        <p:spPr/>
        <p:txBody>
          <a:bodyPr>
            <a:normAutofit/>
          </a:bodyPr>
          <a:lstStyle/>
          <a:p>
            <a:r>
              <a:rPr lang="en-US" dirty="0"/>
              <a:t>HTML4 used </a:t>
            </a:r>
            <a:r>
              <a:rPr lang="en-US" b="1" dirty="0"/>
              <a:t>&lt;</a:t>
            </a:r>
            <a:r>
              <a:rPr lang="en-US" b="1" dirty="0" err="1"/>
              <a:t>i</a:t>
            </a:r>
            <a:r>
              <a:rPr lang="en-US" b="1" dirty="0"/>
              <a:t>&gt; </a:t>
            </a:r>
            <a:r>
              <a:rPr lang="en-US" dirty="0"/>
              <a:t>and </a:t>
            </a:r>
            <a:r>
              <a:rPr lang="en-US" b="1" dirty="0"/>
              <a:t>&lt;b&gt; </a:t>
            </a:r>
            <a:r>
              <a:rPr lang="en-US" dirty="0"/>
              <a:t>for font </a:t>
            </a:r>
            <a:r>
              <a:rPr lang="en-US" dirty="0" smtClean="0"/>
              <a:t>styling</a:t>
            </a:r>
          </a:p>
          <a:p>
            <a:r>
              <a:rPr lang="en-US" dirty="0" smtClean="0"/>
              <a:t>Now </a:t>
            </a:r>
            <a:r>
              <a:rPr lang="en-US" dirty="0"/>
              <a:t>they have semantic meaning (i.e. they aren’t </a:t>
            </a:r>
            <a:r>
              <a:rPr lang="en-US" dirty="0" smtClean="0"/>
              <a:t>just </a:t>
            </a:r>
            <a:r>
              <a:rPr lang="en-US" dirty="0"/>
              <a:t>presentational) </a:t>
            </a:r>
          </a:p>
          <a:p>
            <a:r>
              <a:rPr lang="en-US" b="1" dirty="0"/>
              <a:t>&lt;</a:t>
            </a:r>
            <a:r>
              <a:rPr lang="en-US" b="1" dirty="0" err="1"/>
              <a:t>i</a:t>
            </a:r>
            <a:r>
              <a:rPr lang="en-US" b="1" dirty="0"/>
              <a:t>&gt; </a:t>
            </a:r>
            <a:r>
              <a:rPr lang="en-US" dirty="0"/>
              <a:t>now for text in an alternate voice (e.g. technical terms, foreign words, taxonomy) </a:t>
            </a:r>
          </a:p>
          <a:p>
            <a:r>
              <a:rPr lang="en-US" b="1" dirty="0"/>
              <a:t>&lt;b&gt; </a:t>
            </a:r>
            <a:r>
              <a:rPr lang="en-US" dirty="0"/>
              <a:t>now for stylistically offset text without raising importance (i.e. keywords in a sentence, product names) </a:t>
            </a:r>
          </a:p>
          <a:p>
            <a:r>
              <a:rPr lang="en-US" dirty="0"/>
              <a:t>The new semantic meaning allows the </a:t>
            </a:r>
            <a:r>
              <a:rPr lang="en-US" b="1" dirty="0"/>
              <a:t>&lt;</a:t>
            </a:r>
            <a:r>
              <a:rPr lang="en-US" b="1" dirty="0" err="1"/>
              <a:t>i</a:t>
            </a:r>
            <a:r>
              <a:rPr lang="en-US" b="1" dirty="0"/>
              <a:t>&gt; </a:t>
            </a:r>
            <a:r>
              <a:rPr lang="en-US" dirty="0"/>
              <a:t>and </a:t>
            </a:r>
            <a:r>
              <a:rPr lang="en-US" b="1" dirty="0"/>
              <a:t>&lt;b&gt; </a:t>
            </a:r>
            <a:r>
              <a:rPr lang="en-US" dirty="0"/>
              <a:t>to be styled differently than italics and bold </a:t>
            </a:r>
          </a:p>
          <a:p>
            <a:r>
              <a:rPr lang="en-US" dirty="0"/>
              <a:t>Adding a class allows you to identify its use </a:t>
            </a:r>
          </a:p>
          <a:p>
            <a:endParaRPr lang="en-US" dirty="0"/>
          </a:p>
        </p:txBody>
      </p:sp>
      <p:sp>
        <p:nvSpPr>
          <p:cNvPr id="4" name="TextBox 3"/>
          <p:cNvSpPr txBox="1"/>
          <p:nvPr/>
        </p:nvSpPr>
        <p:spPr>
          <a:xfrm>
            <a:off x="1529256" y="5897505"/>
            <a:ext cx="5617779" cy="338554"/>
          </a:xfrm>
          <a:prstGeom prst="rect">
            <a:avLst/>
          </a:prstGeom>
          <a:noFill/>
          <a:ln w="6350" cmpd="sng">
            <a:solidFill>
              <a:schemeClr val="tx1"/>
            </a:solidFill>
          </a:ln>
        </p:spPr>
        <p:txBody>
          <a:bodyPr wrap="square" rtlCol="0">
            <a:spAutoFit/>
          </a:bodyPr>
          <a:lstStyle/>
          <a:p>
            <a:r>
              <a:rPr lang="en-US" sz="1600" dirty="0">
                <a:latin typeface="Courier" charset="0"/>
                <a:ea typeface="Courier" charset="0"/>
                <a:cs typeface="Courier" charset="0"/>
              </a:rPr>
              <a:t>&lt;p&gt;&lt;b class=“lead”&gt;A breaking story.&lt;/b&gt;&lt;p&gt; </a:t>
            </a:r>
            <a:endParaRPr lang="en-US" sz="1600" dirty="0">
              <a:effectLst/>
              <a:latin typeface="Courier" charset="0"/>
              <a:ea typeface="Courier" charset="0"/>
              <a:cs typeface="Courier" charset="0"/>
            </a:endParaRPr>
          </a:p>
        </p:txBody>
      </p:sp>
    </p:spTree>
    <p:extLst>
      <p:ext uri="{BB962C8B-B14F-4D97-AF65-F5344CB8AC3E}">
        <p14:creationId xmlns:p14="http://schemas.microsoft.com/office/powerpoint/2010/main" val="1590456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30621"/>
            <a:ext cx="8229600" cy="5846379"/>
          </a:xfrm>
        </p:spPr>
        <p:txBody>
          <a:bodyPr>
            <a:normAutofit lnSpcReduction="10000"/>
          </a:bodyPr>
          <a:lstStyle/>
          <a:p>
            <a:r>
              <a:rPr lang="en-US" b="1" dirty="0"/>
              <a:t>&lt;</a:t>
            </a:r>
            <a:r>
              <a:rPr lang="en-US" b="1" dirty="0" err="1"/>
              <a:t>hr</a:t>
            </a:r>
            <a:r>
              <a:rPr lang="en-US" b="1" dirty="0"/>
              <a:t>&gt; </a:t>
            </a:r>
            <a:endParaRPr lang="en-US" dirty="0"/>
          </a:p>
          <a:p>
            <a:r>
              <a:rPr lang="en-US" dirty="0"/>
              <a:t>Used to be a horizontal rule </a:t>
            </a:r>
          </a:p>
          <a:p>
            <a:r>
              <a:rPr lang="en-US" dirty="0"/>
              <a:t>Semantically it means a section break </a:t>
            </a:r>
            <a:endParaRPr lang="en-US" dirty="0" smtClean="0"/>
          </a:p>
          <a:p>
            <a:r>
              <a:rPr lang="en-US" dirty="0" smtClean="0"/>
              <a:t>Browsers </a:t>
            </a:r>
            <a:r>
              <a:rPr lang="en-US" dirty="0"/>
              <a:t>style it with a horizontal line, however, with CSS you could replace that with a more stylistic separation </a:t>
            </a:r>
          </a:p>
          <a:p>
            <a:r>
              <a:rPr lang="en-US" dirty="0"/>
              <a:t>Anywhere a &lt;p&gt; element can go an &lt;</a:t>
            </a:r>
            <a:r>
              <a:rPr lang="en-US" dirty="0" err="1"/>
              <a:t>hr</a:t>
            </a:r>
            <a:r>
              <a:rPr lang="en-US" dirty="0"/>
              <a:t>&gt; element can </a:t>
            </a:r>
            <a:r>
              <a:rPr lang="en-US" dirty="0" smtClean="0"/>
              <a:t>go</a:t>
            </a:r>
          </a:p>
          <a:p>
            <a:endParaRPr lang="en-US" dirty="0" smtClean="0"/>
          </a:p>
          <a:p>
            <a:r>
              <a:rPr lang="en-US" b="1" dirty="0"/>
              <a:t>&lt;s&gt; </a:t>
            </a:r>
            <a:endParaRPr lang="en-US" dirty="0"/>
          </a:p>
          <a:p>
            <a:r>
              <a:rPr lang="en-US" dirty="0"/>
              <a:t>Used to be a strikethrough </a:t>
            </a:r>
          </a:p>
          <a:p>
            <a:r>
              <a:rPr lang="en-US" dirty="0"/>
              <a:t>Semantically it means the content is no longer useful or is out of date </a:t>
            </a:r>
          </a:p>
          <a:p>
            <a:r>
              <a:rPr lang="en-US" dirty="0"/>
              <a:t>The style is simply being unhinged from its semantic meaning </a:t>
            </a:r>
          </a:p>
          <a:p>
            <a:pPr lvl="1"/>
            <a:r>
              <a:rPr lang="en-US" dirty="0"/>
              <a:t>However, browsers are still rendering it with a strikethrough </a:t>
            </a:r>
          </a:p>
          <a:p>
            <a:endParaRPr lang="en-US" dirty="0"/>
          </a:p>
          <a:p>
            <a:endParaRPr lang="en-US" dirty="0"/>
          </a:p>
        </p:txBody>
      </p:sp>
    </p:spTree>
    <p:extLst>
      <p:ext uri="{BB962C8B-B14F-4D97-AF65-F5344CB8AC3E}">
        <p14:creationId xmlns:p14="http://schemas.microsoft.com/office/powerpoint/2010/main" val="12320467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Before</a:t>
            </a:r>
            <a:r>
              <a:rPr lang="zh-CN" altLang="en-US" dirty="0" smtClean="0"/>
              <a:t> </a:t>
            </a:r>
            <a:r>
              <a:rPr lang="en-US" altLang="zh-CN" dirty="0" smtClean="0"/>
              <a:t>the</a:t>
            </a:r>
            <a:r>
              <a:rPr lang="zh-CN" altLang="en-US" dirty="0" smtClean="0"/>
              <a:t> </a:t>
            </a:r>
            <a:r>
              <a:rPr lang="en-US" altLang="zh-CN" dirty="0" smtClean="0"/>
              <a:t>session</a:t>
            </a:r>
            <a:r>
              <a:rPr lang="is-IS" altLang="zh-CN" dirty="0" smtClean="0"/>
              <a:t>…</a:t>
            </a:r>
            <a:endParaRPr lang="en-US" dirty="0"/>
          </a:p>
        </p:txBody>
      </p:sp>
      <p:sp>
        <p:nvSpPr>
          <p:cNvPr id="3" name="Content Placeholder 2"/>
          <p:cNvSpPr>
            <a:spLocks noGrp="1"/>
          </p:cNvSpPr>
          <p:nvPr>
            <p:ph idx="1"/>
          </p:nvPr>
        </p:nvSpPr>
        <p:spPr/>
        <p:txBody>
          <a:bodyPr/>
          <a:lstStyle/>
          <a:p>
            <a:r>
              <a:rPr lang="en-US" dirty="0">
                <a:hlinkClick r:id="rId2"/>
              </a:rPr>
              <a:t>https://codepen.io/pen</a:t>
            </a:r>
            <a:r>
              <a:rPr lang="en-US" dirty="0" smtClean="0">
                <a:hlinkClick r:id="rId2"/>
              </a:rPr>
              <a:t>/</a:t>
            </a:r>
            <a:endParaRPr lang="en-US" dirty="0" smtClean="0"/>
          </a:p>
          <a:p>
            <a:endParaRPr lang="en-US" dirty="0"/>
          </a:p>
        </p:txBody>
      </p:sp>
    </p:spTree>
    <p:extLst>
      <p:ext uri="{BB962C8B-B14F-4D97-AF65-F5344CB8AC3E}">
        <p14:creationId xmlns:p14="http://schemas.microsoft.com/office/powerpoint/2010/main" val="15344037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Block-level links </a:t>
            </a:r>
          </a:p>
        </p:txBody>
      </p:sp>
      <p:sp>
        <p:nvSpPr>
          <p:cNvPr id="3" name="Content Placeholder 2"/>
          <p:cNvSpPr>
            <a:spLocks noGrp="1"/>
          </p:cNvSpPr>
          <p:nvPr>
            <p:ph idx="1"/>
          </p:nvPr>
        </p:nvSpPr>
        <p:spPr/>
        <p:txBody>
          <a:bodyPr/>
          <a:lstStyle/>
          <a:p>
            <a:r>
              <a:rPr lang="en-US" b="1" dirty="0"/>
              <a:t>&lt;a&gt; </a:t>
            </a:r>
            <a:endParaRPr lang="en-US" dirty="0"/>
          </a:p>
          <a:p>
            <a:r>
              <a:rPr lang="en-US" dirty="0"/>
              <a:t>In the past links have only been able to surround inline information ... mainly text </a:t>
            </a:r>
          </a:p>
          <a:p>
            <a:r>
              <a:rPr lang="en-US" dirty="0"/>
              <a:t>We have wanted to simplify the process of creating large clickable objects </a:t>
            </a:r>
          </a:p>
          <a:p>
            <a:r>
              <a:rPr lang="en-US" dirty="0"/>
              <a:t>HTML5 allows for wrapping flow control content with an </a:t>
            </a:r>
            <a:r>
              <a:rPr lang="en-US" b="1" dirty="0"/>
              <a:t>&lt;a&gt; </a:t>
            </a:r>
            <a:endParaRPr lang="en-US" dirty="0"/>
          </a:p>
          <a:p>
            <a:pPr lvl="1"/>
            <a:r>
              <a:rPr lang="en-US" dirty="0"/>
              <a:t>We can wrap div, section, article, p, li ... basically any element </a:t>
            </a:r>
          </a:p>
          <a:p>
            <a:pPr lvl="1"/>
            <a:r>
              <a:rPr lang="en-US" dirty="0"/>
              <a:t>As long as there is no extra interactivity in that flow control content </a:t>
            </a:r>
          </a:p>
          <a:p>
            <a:endParaRPr lang="en-US" dirty="0"/>
          </a:p>
        </p:txBody>
      </p:sp>
      <p:sp>
        <p:nvSpPr>
          <p:cNvPr id="4" name="TextBox 3"/>
          <p:cNvSpPr txBox="1"/>
          <p:nvPr/>
        </p:nvSpPr>
        <p:spPr>
          <a:xfrm>
            <a:off x="1855077" y="5414030"/>
            <a:ext cx="4903075" cy="338554"/>
          </a:xfrm>
          <a:prstGeom prst="rect">
            <a:avLst/>
          </a:prstGeom>
          <a:noFill/>
          <a:ln w="6350" cmpd="sng">
            <a:solidFill>
              <a:schemeClr val="tx1"/>
            </a:solidFill>
          </a:ln>
        </p:spPr>
        <p:txBody>
          <a:bodyPr wrap="square" rtlCol="0">
            <a:spAutoFit/>
          </a:bodyPr>
          <a:lstStyle/>
          <a:p>
            <a:r>
              <a:rPr lang="en-US" sz="1600" dirty="0">
                <a:latin typeface="Courier" charset="0"/>
                <a:ea typeface="Courier" charset="0"/>
                <a:cs typeface="Courier" charset="0"/>
              </a:rPr>
              <a:t>&lt;a </a:t>
            </a:r>
            <a:r>
              <a:rPr lang="en-US" sz="1600" dirty="0" err="1">
                <a:latin typeface="Courier" charset="0"/>
                <a:ea typeface="Courier" charset="0"/>
                <a:cs typeface="Courier" charset="0"/>
              </a:rPr>
              <a:t>href</a:t>
            </a:r>
            <a:r>
              <a:rPr lang="en-US" sz="1600" dirty="0">
                <a:latin typeface="Courier" charset="0"/>
                <a:ea typeface="Courier" charset="0"/>
                <a:cs typeface="Courier" charset="0"/>
              </a:rPr>
              <a:t>="/"&gt;&lt;</a:t>
            </a:r>
            <a:r>
              <a:rPr lang="en-US" sz="1600" dirty="0" err="1">
                <a:latin typeface="Courier" charset="0"/>
                <a:ea typeface="Courier" charset="0"/>
                <a:cs typeface="Courier" charset="0"/>
              </a:rPr>
              <a:t>img</a:t>
            </a:r>
            <a:r>
              <a:rPr lang="en-US" sz="1600" dirty="0">
                <a:latin typeface="Courier" charset="0"/>
                <a:ea typeface="Courier" charset="0"/>
                <a:cs typeface="Courier" charset="0"/>
              </a:rPr>
              <a:t> </a:t>
            </a:r>
            <a:r>
              <a:rPr lang="en-US" sz="1600" dirty="0" err="1">
                <a:latin typeface="Courier" charset="0"/>
                <a:ea typeface="Courier" charset="0"/>
                <a:cs typeface="Courier" charset="0"/>
              </a:rPr>
              <a:t>src</a:t>
            </a:r>
            <a:r>
              <a:rPr lang="en-US" sz="1600" dirty="0">
                <a:latin typeface="Courier" charset="0"/>
                <a:ea typeface="Courier" charset="0"/>
                <a:cs typeface="Courier" charset="0"/>
              </a:rPr>
              <a:t>="</a:t>
            </a:r>
            <a:r>
              <a:rPr lang="en-US" sz="1600" dirty="0" err="1" smtClean="0">
                <a:latin typeface="Courier" charset="0"/>
                <a:ea typeface="Courier" charset="0"/>
                <a:cs typeface="Courier" charset="0"/>
              </a:rPr>
              <a:t>spider.jpg</a:t>
            </a:r>
            <a:r>
              <a:rPr lang="en-US" sz="1600" dirty="0" smtClean="0">
                <a:latin typeface="Courier" charset="0"/>
                <a:ea typeface="Courier" charset="0"/>
                <a:cs typeface="Courier" charset="0"/>
              </a:rPr>
              <a:t>”</a:t>
            </a:r>
            <a:r>
              <a:rPr lang="en-US" altLang="zh-CN" sz="1600" dirty="0" smtClean="0">
                <a:latin typeface="Courier" charset="0"/>
                <a:ea typeface="Courier" charset="0"/>
                <a:cs typeface="Courier" charset="0"/>
              </a:rPr>
              <a:t>&gt;&lt;/a&gt;</a:t>
            </a:r>
            <a:endParaRPr lang="en-US" sz="1600" dirty="0">
              <a:effectLst/>
              <a:latin typeface="Courier" charset="0"/>
              <a:ea typeface="Courier" charset="0"/>
              <a:cs typeface="Courier" charset="0"/>
            </a:endParaRPr>
          </a:p>
        </p:txBody>
      </p:sp>
    </p:spTree>
    <p:extLst>
      <p:ext uri="{BB962C8B-B14F-4D97-AF65-F5344CB8AC3E}">
        <p14:creationId xmlns:p14="http://schemas.microsoft.com/office/powerpoint/2010/main" val="2016407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Semantic Lists </a:t>
            </a:r>
          </a:p>
        </p:txBody>
      </p:sp>
      <p:sp>
        <p:nvSpPr>
          <p:cNvPr id="3" name="Content Placeholder 2"/>
          <p:cNvSpPr>
            <a:spLocks noGrp="1"/>
          </p:cNvSpPr>
          <p:nvPr>
            <p:ph idx="1"/>
          </p:nvPr>
        </p:nvSpPr>
        <p:spPr/>
        <p:txBody>
          <a:bodyPr/>
          <a:lstStyle/>
          <a:p>
            <a:r>
              <a:rPr lang="en-US" b="1" dirty="0"/>
              <a:t>&lt;</a:t>
            </a:r>
            <a:r>
              <a:rPr lang="en-US" b="1" dirty="0" err="1"/>
              <a:t>ol</a:t>
            </a:r>
            <a:r>
              <a:rPr lang="en-US" b="1" dirty="0"/>
              <a:t>&gt; </a:t>
            </a:r>
            <a:endParaRPr lang="en-US" dirty="0"/>
          </a:p>
          <a:p>
            <a:r>
              <a:rPr lang="en-US" dirty="0"/>
              <a:t>Ordered lists have been given a semantic update </a:t>
            </a:r>
          </a:p>
          <a:p>
            <a:r>
              <a:rPr lang="en-US" dirty="0"/>
              <a:t>type attributes are again </a:t>
            </a:r>
            <a:r>
              <a:rPr lang="en-US" dirty="0" smtClean="0"/>
              <a:t>allowed:</a:t>
            </a:r>
            <a:endParaRPr lang="en-US" dirty="0"/>
          </a:p>
          <a:p>
            <a:pPr lvl="1"/>
            <a:r>
              <a:rPr lang="en-US" b="1" dirty="0" smtClean="0"/>
              <a:t>type </a:t>
            </a:r>
            <a:r>
              <a:rPr lang="en-US" b="1" dirty="0"/>
              <a:t>= “1” </a:t>
            </a:r>
            <a:r>
              <a:rPr lang="en-US" dirty="0"/>
              <a:t>decimal ordering - this is the default </a:t>
            </a:r>
            <a:endParaRPr lang="en-US" dirty="0" smtClean="0"/>
          </a:p>
          <a:p>
            <a:pPr lvl="1"/>
            <a:r>
              <a:rPr lang="en-US" b="1" dirty="0" smtClean="0"/>
              <a:t>type </a:t>
            </a:r>
            <a:r>
              <a:rPr lang="en-US" b="1" dirty="0"/>
              <a:t>= “a” </a:t>
            </a:r>
            <a:r>
              <a:rPr lang="en-US" dirty="0"/>
              <a:t>lower-case alpha </a:t>
            </a:r>
            <a:r>
              <a:rPr lang="en-US" dirty="0" smtClean="0"/>
              <a:t>ordering</a:t>
            </a:r>
          </a:p>
          <a:p>
            <a:pPr lvl="1"/>
            <a:r>
              <a:rPr lang="en-US" b="1" dirty="0" smtClean="0"/>
              <a:t>type </a:t>
            </a:r>
            <a:r>
              <a:rPr lang="en-US" b="1" dirty="0"/>
              <a:t>= “A” </a:t>
            </a:r>
            <a:r>
              <a:rPr lang="en-US" dirty="0"/>
              <a:t>upper-case alpha </a:t>
            </a:r>
            <a:r>
              <a:rPr lang="en-US" dirty="0" smtClean="0"/>
              <a:t>ordering</a:t>
            </a:r>
          </a:p>
          <a:p>
            <a:pPr lvl="1"/>
            <a:r>
              <a:rPr lang="en-US" b="1" dirty="0" smtClean="0"/>
              <a:t>type </a:t>
            </a:r>
            <a:r>
              <a:rPr lang="en-US" b="1" dirty="0"/>
              <a:t>= “</a:t>
            </a:r>
            <a:r>
              <a:rPr lang="en-US" b="1" dirty="0" err="1"/>
              <a:t>i</a:t>
            </a:r>
            <a:r>
              <a:rPr lang="en-US" b="1" dirty="0"/>
              <a:t>” </a:t>
            </a:r>
            <a:r>
              <a:rPr lang="en-US" dirty="0"/>
              <a:t>lower-case roman numeral ordering </a:t>
            </a:r>
            <a:endParaRPr lang="en-US" dirty="0" smtClean="0"/>
          </a:p>
          <a:p>
            <a:pPr lvl="1"/>
            <a:r>
              <a:rPr lang="en-US" b="1" dirty="0" smtClean="0"/>
              <a:t>type </a:t>
            </a:r>
            <a:r>
              <a:rPr lang="en-US" b="1" dirty="0"/>
              <a:t>= “I” </a:t>
            </a:r>
            <a:r>
              <a:rPr lang="en-US" dirty="0"/>
              <a:t>upper-case roman numeral ordering </a:t>
            </a:r>
          </a:p>
          <a:p>
            <a:endParaRPr lang="en-US" dirty="0"/>
          </a:p>
        </p:txBody>
      </p:sp>
      <p:sp>
        <p:nvSpPr>
          <p:cNvPr id="4" name="TextBox 3"/>
          <p:cNvSpPr txBox="1"/>
          <p:nvPr/>
        </p:nvSpPr>
        <p:spPr>
          <a:xfrm>
            <a:off x="3407980" y="4941064"/>
            <a:ext cx="2328040" cy="1323439"/>
          </a:xfrm>
          <a:prstGeom prst="rect">
            <a:avLst/>
          </a:prstGeom>
          <a:noFill/>
          <a:ln w="6350" cmpd="sng">
            <a:solidFill>
              <a:schemeClr val="tx1"/>
            </a:solidFill>
          </a:ln>
        </p:spPr>
        <p:txBody>
          <a:bodyPr wrap="square" rtlCol="0">
            <a:spAutoFit/>
          </a:bodyPr>
          <a:lstStyle/>
          <a:p>
            <a:r>
              <a:rPr lang="en-US" sz="1600" dirty="0">
                <a:latin typeface="Courier" charset="0"/>
                <a:ea typeface="Courier" charset="0"/>
                <a:cs typeface="Courier" charset="0"/>
              </a:rPr>
              <a:t>&lt;</a:t>
            </a:r>
            <a:r>
              <a:rPr lang="en-US" sz="1600" dirty="0" err="1">
                <a:latin typeface="Courier" charset="0"/>
                <a:ea typeface="Courier" charset="0"/>
                <a:cs typeface="Courier" charset="0"/>
              </a:rPr>
              <a:t>ol</a:t>
            </a:r>
            <a:r>
              <a:rPr lang="en-US" sz="1600" dirty="0">
                <a:latin typeface="Courier" charset="0"/>
                <a:ea typeface="Courier" charset="0"/>
                <a:cs typeface="Courier" charset="0"/>
              </a:rPr>
              <a:t> type=“I”&gt; </a:t>
            </a:r>
            <a:endParaRPr lang="en-US" sz="1600" dirty="0" smtClean="0">
              <a:latin typeface="Courier" charset="0"/>
              <a:ea typeface="Courier" charset="0"/>
              <a:cs typeface="Courier" charset="0"/>
            </a:endParaRPr>
          </a:p>
          <a:p>
            <a:r>
              <a:rPr lang="zh-CN" altLang="en-US" sz="1600" dirty="0">
                <a:latin typeface="Courier" charset="0"/>
                <a:ea typeface="Courier" charset="0"/>
                <a:cs typeface="Courier" charset="0"/>
              </a:rPr>
              <a:t> </a:t>
            </a:r>
            <a:r>
              <a:rPr lang="zh-CN" altLang="en-US" sz="1600" dirty="0" smtClean="0">
                <a:latin typeface="Courier" charset="0"/>
                <a:ea typeface="Courier" charset="0"/>
                <a:cs typeface="Courier" charset="0"/>
              </a:rPr>
              <a:t> </a:t>
            </a:r>
            <a:r>
              <a:rPr lang="en-US" sz="1600" dirty="0" smtClean="0">
                <a:latin typeface="Courier" charset="0"/>
                <a:ea typeface="Courier" charset="0"/>
                <a:cs typeface="Courier" charset="0"/>
              </a:rPr>
              <a:t>&lt;</a:t>
            </a:r>
            <a:r>
              <a:rPr lang="en-US" sz="1600" dirty="0">
                <a:latin typeface="Courier" charset="0"/>
                <a:ea typeface="Courier" charset="0"/>
                <a:cs typeface="Courier" charset="0"/>
              </a:rPr>
              <a:t>li&gt;A&lt;/li&gt; </a:t>
            </a:r>
            <a:endParaRPr lang="en-US" sz="1600" dirty="0" smtClean="0">
              <a:latin typeface="Courier" charset="0"/>
              <a:ea typeface="Courier" charset="0"/>
              <a:cs typeface="Courier" charset="0"/>
            </a:endParaRPr>
          </a:p>
          <a:p>
            <a:r>
              <a:rPr lang="zh-CN" altLang="en-US" sz="1600" dirty="0">
                <a:latin typeface="Courier" charset="0"/>
                <a:ea typeface="Courier" charset="0"/>
                <a:cs typeface="Courier" charset="0"/>
              </a:rPr>
              <a:t> </a:t>
            </a:r>
            <a:r>
              <a:rPr lang="zh-CN" altLang="en-US" sz="1600" dirty="0" smtClean="0">
                <a:latin typeface="Courier" charset="0"/>
                <a:ea typeface="Courier" charset="0"/>
                <a:cs typeface="Courier" charset="0"/>
              </a:rPr>
              <a:t> </a:t>
            </a:r>
            <a:r>
              <a:rPr lang="en-US" sz="1600" dirty="0" smtClean="0">
                <a:latin typeface="Courier" charset="0"/>
                <a:ea typeface="Courier" charset="0"/>
                <a:cs typeface="Courier" charset="0"/>
              </a:rPr>
              <a:t>&lt;</a:t>
            </a:r>
            <a:r>
              <a:rPr lang="en-US" sz="1600" dirty="0">
                <a:latin typeface="Courier" charset="0"/>
                <a:ea typeface="Courier" charset="0"/>
                <a:cs typeface="Courier" charset="0"/>
              </a:rPr>
              <a:t>li&gt;B&lt;/li</a:t>
            </a:r>
            <a:r>
              <a:rPr lang="en-US" sz="1600" dirty="0" smtClean="0">
                <a:latin typeface="Courier" charset="0"/>
                <a:ea typeface="Courier" charset="0"/>
                <a:cs typeface="Courier" charset="0"/>
              </a:rPr>
              <a:t>&gt;</a:t>
            </a:r>
          </a:p>
          <a:p>
            <a:r>
              <a:rPr lang="zh-CN" altLang="en-US" sz="1600" dirty="0">
                <a:latin typeface="Courier" charset="0"/>
                <a:ea typeface="Courier" charset="0"/>
                <a:cs typeface="Courier" charset="0"/>
              </a:rPr>
              <a:t> </a:t>
            </a:r>
            <a:r>
              <a:rPr lang="en-US" sz="1600" dirty="0" smtClean="0">
                <a:latin typeface="Courier" charset="0"/>
                <a:ea typeface="Courier" charset="0"/>
                <a:cs typeface="Courier" charset="0"/>
              </a:rPr>
              <a:t> </a:t>
            </a:r>
            <a:r>
              <a:rPr lang="en-US" sz="1600" dirty="0">
                <a:latin typeface="Courier" charset="0"/>
                <a:ea typeface="Courier" charset="0"/>
                <a:cs typeface="Courier" charset="0"/>
              </a:rPr>
              <a:t>&lt;li&gt;C&lt;/li&gt; </a:t>
            </a:r>
            <a:endParaRPr lang="en-US" sz="1600" dirty="0" smtClean="0">
              <a:latin typeface="Courier" charset="0"/>
              <a:ea typeface="Courier" charset="0"/>
              <a:cs typeface="Courier" charset="0"/>
            </a:endParaRPr>
          </a:p>
          <a:p>
            <a:r>
              <a:rPr lang="en-US" sz="1600" dirty="0" smtClean="0">
                <a:latin typeface="Courier" charset="0"/>
                <a:ea typeface="Courier" charset="0"/>
                <a:cs typeface="Courier" charset="0"/>
              </a:rPr>
              <a:t>&lt;/</a:t>
            </a:r>
            <a:r>
              <a:rPr lang="en-US" sz="1600" dirty="0" err="1">
                <a:latin typeface="Courier" charset="0"/>
                <a:ea typeface="Courier" charset="0"/>
                <a:cs typeface="Courier" charset="0"/>
              </a:rPr>
              <a:t>ol</a:t>
            </a:r>
            <a:r>
              <a:rPr lang="en-US" sz="1600" dirty="0">
                <a:latin typeface="Courier" charset="0"/>
                <a:ea typeface="Courier" charset="0"/>
                <a:cs typeface="Courier" charset="0"/>
              </a:rPr>
              <a:t>&gt; </a:t>
            </a:r>
            <a:endParaRPr lang="en-US" sz="1600" dirty="0">
              <a:effectLst/>
              <a:latin typeface="Courier" charset="0"/>
              <a:ea typeface="Courier" charset="0"/>
              <a:cs typeface="Courier" charset="0"/>
            </a:endParaRPr>
          </a:p>
        </p:txBody>
      </p:sp>
    </p:spTree>
    <p:extLst>
      <p:ext uri="{BB962C8B-B14F-4D97-AF65-F5344CB8AC3E}">
        <p14:creationId xmlns:p14="http://schemas.microsoft.com/office/powerpoint/2010/main" val="6341108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30820" y="978664"/>
            <a:ext cx="4485289" cy="1323439"/>
          </a:xfrm>
          <a:prstGeom prst="rect">
            <a:avLst/>
          </a:prstGeom>
          <a:noFill/>
          <a:ln w="6350" cmpd="sng">
            <a:solidFill>
              <a:schemeClr val="tx1"/>
            </a:solidFill>
          </a:ln>
        </p:spPr>
        <p:txBody>
          <a:bodyPr wrap="square" rtlCol="0">
            <a:spAutoFit/>
          </a:bodyPr>
          <a:lstStyle/>
          <a:p>
            <a:r>
              <a:rPr lang="en-US" sz="1600" dirty="0" smtClean="0">
                <a:latin typeface="Courier" charset="0"/>
                <a:ea typeface="Courier" charset="0"/>
                <a:cs typeface="Courier" charset="0"/>
              </a:rPr>
              <a:t>&lt;</a:t>
            </a:r>
            <a:r>
              <a:rPr lang="en-US" sz="1600" dirty="0" err="1" smtClean="0">
                <a:latin typeface="Courier" charset="0"/>
                <a:ea typeface="Courier" charset="0"/>
                <a:cs typeface="Courier" charset="0"/>
              </a:rPr>
              <a:t>ol</a:t>
            </a:r>
            <a:r>
              <a:rPr lang="en-US" sz="1600" dirty="0" smtClean="0">
                <a:latin typeface="Courier" charset="0"/>
                <a:ea typeface="Courier" charset="0"/>
                <a:cs typeface="Courier" charset="0"/>
              </a:rPr>
              <a:t> </a:t>
            </a:r>
            <a:r>
              <a:rPr lang="en-US" altLang="zh-CN" sz="1600" dirty="0" smtClean="0">
                <a:latin typeface="Courier" charset="0"/>
                <a:ea typeface="Courier" charset="0"/>
                <a:cs typeface="Courier" charset="0"/>
              </a:rPr>
              <a:t>reversed</a:t>
            </a:r>
            <a:r>
              <a:rPr lang="en-US" sz="1600" dirty="0" smtClean="0">
                <a:latin typeface="Courier" charset="0"/>
                <a:ea typeface="Courier" charset="0"/>
                <a:cs typeface="Courier" charset="0"/>
              </a:rPr>
              <a:t>&gt; </a:t>
            </a:r>
          </a:p>
          <a:p>
            <a:r>
              <a:rPr lang="zh-CN" altLang="en-US" sz="1600" dirty="0" smtClean="0">
                <a:latin typeface="Courier" charset="0"/>
                <a:ea typeface="Courier" charset="0"/>
                <a:cs typeface="Courier" charset="0"/>
              </a:rPr>
              <a:t>  </a:t>
            </a:r>
            <a:r>
              <a:rPr lang="en-US" sz="1600" dirty="0" smtClean="0">
                <a:latin typeface="Courier" charset="0"/>
                <a:ea typeface="Courier" charset="0"/>
                <a:cs typeface="Courier" charset="0"/>
              </a:rPr>
              <a:t>&lt;li&gt;A&lt;/li&gt; </a:t>
            </a:r>
          </a:p>
          <a:p>
            <a:r>
              <a:rPr lang="zh-CN" altLang="en-US" sz="1600" dirty="0" smtClean="0">
                <a:latin typeface="Courier" charset="0"/>
                <a:ea typeface="Courier" charset="0"/>
                <a:cs typeface="Courier" charset="0"/>
              </a:rPr>
              <a:t>  </a:t>
            </a:r>
            <a:r>
              <a:rPr lang="en-US" sz="1600" dirty="0" smtClean="0">
                <a:latin typeface="Courier" charset="0"/>
                <a:ea typeface="Courier" charset="0"/>
                <a:cs typeface="Courier" charset="0"/>
              </a:rPr>
              <a:t>&lt;li&gt;B&lt;/li&gt;</a:t>
            </a:r>
          </a:p>
          <a:p>
            <a:r>
              <a:rPr lang="zh-CN" altLang="en-US" sz="1600" dirty="0" smtClean="0">
                <a:latin typeface="Courier" charset="0"/>
                <a:ea typeface="Courier" charset="0"/>
                <a:cs typeface="Courier" charset="0"/>
              </a:rPr>
              <a:t> </a:t>
            </a:r>
            <a:r>
              <a:rPr lang="en-US" sz="1600" dirty="0" smtClean="0">
                <a:latin typeface="Courier" charset="0"/>
                <a:ea typeface="Courier" charset="0"/>
                <a:cs typeface="Courier" charset="0"/>
              </a:rPr>
              <a:t> &lt;li&gt;C&lt;/li&gt; </a:t>
            </a:r>
          </a:p>
          <a:p>
            <a:r>
              <a:rPr lang="en-US" sz="1600" dirty="0" smtClean="0">
                <a:latin typeface="Courier" charset="0"/>
                <a:ea typeface="Courier" charset="0"/>
                <a:cs typeface="Courier" charset="0"/>
              </a:rPr>
              <a:t>&lt;/</a:t>
            </a:r>
            <a:r>
              <a:rPr lang="en-US" sz="1600" dirty="0" err="1" smtClean="0">
                <a:latin typeface="Courier" charset="0"/>
                <a:ea typeface="Courier" charset="0"/>
                <a:cs typeface="Courier" charset="0"/>
              </a:rPr>
              <a:t>ol</a:t>
            </a:r>
            <a:r>
              <a:rPr lang="en-US" sz="1600" dirty="0" smtClean="0">
                <a:latin typeface="Courier" charset="0"/>
                <a:ea typeface="Courier" charset="0"/>
                <a:cs typeface="Courier" charset="0"/>
              </a:rPr>
              <a:t>&gt; </a:t>
            </a:r>
            <a:endParaRPr lang="en-US" sz="1600" dirty="0">
              <a:effectLst/>
              <a:latin typeface="Courier" charset="0"/>
              <a:ea typeface="Courier" charset="0"/>
              <a:cs typeface="Courier" charset="0"/>
            </a:endParaRPr>
          </a:p>
        </p:txBody>
      </p:sp>
      <p:sp>
        <p:nvSpPr>
          <p:cNvPr id="3" name="TextBox 2"/>
          <p:cNvSpPr txBox="1"/>
          <p:nvPr/>
        </p:nvSpPr>
        <p:spPr>
          <a:xfrm>
            <a:off x="2230820" y="2860016"/>
            <a:ext cx="4485289" cy="1323439"/>
          </a:xfrm>
          <a:prstGeom prst="rect">
            <a:avLst/>
          </a:prstGeom>
          <a:noFill/>
          <a:ln w="6350" cmpd="sng">
            <a:solidFill>
              <a:schemeClr val="tx1"/>
            </a:solidFill>
          </a:ln>
        </p:spPr>
        <p:txBody>
          <a:bodyPr wrap="square" rtlCol="0">
            <a:spAutoFit/>
          </a:bodyPr>
          <a:lstStyle/>
          <a:p>
            <a:r>
              <a:rPr lang="en-US" sz="1600" dirty="0">
                <a:latin typeface="Courier" charset="0"/>
                <a:ea typeface="Courier" charset="0"/>
                <a:cs typeface="Courier" charset="0"/>
              </a:rPr>
              <a:t>&lt;</a:t>
            </a:r>
            <a:r>
              <a:rPr lang="en-US" sz="1600" dirty="0" err="1">
                <a:latin typeface="Courier" charset="0"/>
                <a:ea typeface="Courier" charset="0"/>
                <a:cs typeface="Courier" charset="0"/>
              </a:rPr>
              <a:t>ol</a:t>
            </a:r>
            <a:r>
              <a:rPr lang="en-US" sz="1600" dirty="0">
                <a:latin typeface="Courier" charset="0"/>
                <a:ea typeface="Courier" charset="0"/>
                <a:cs typeface="Courier" charset="0"/>
              </a:rPr>
              <a:t> start=“4” </a:t>
            </a:r>
            <a:r>
              <a:rPr lang="en-US" altLang="zh-CN" sz="1600" dirty="0">
                <a:latin typeface="Courier" charset="0"/>
                <a:ea typeface="Courier" charset="0"/>
                <a:cs typeface="Courier" charset="0"/>
              </a:rPr>
              <a:t>&gt;</a:t>
            </a:r>
            <a:endParaRPr lang="en-US" sz="1600" dirty="0">
              <a:latin typeface="Courier" charset="0"/>
              <a:ea typeface="Courier" charset="0"/>
              <a:cs typeface="Courier" charset="0"/>
            </a:endParaRPr>
          </a:p>
          <a:p>
            <a:r>
              <a:rPr lang="zh-CN" altLang="en-US" sz="1600" dirty="0">
                <a:latin typeface="Courier" charset="0"/>
                <a:ea typeface="Courier" charset="0"/>
                <a:cs typeface="Courier" charset="0"/>
              </a:rPr>
              <a:t>  </a:t>
            </a:r>
            <a:r>
              <a:rPr lang="en-US" sz="1600" dirty="0">
                <a:latin typeface="Courier" charset="0"/>
                <a:ea typeface="Courier" charset="0"/>
                <a:cs typeface="Courier" charset="0"/>
              </a:rPr>
              <a:t>&lt;li&gt;A&lt;/li&gt; </a:t>
            </a:r>
            <a:endParaRPr lang="en-US" sz="1600" dirty="0" smtClean="0">
              <a:latin typeface="Courier" charset="0"/>
              <a:ea typeface="Courier" charset="0"/>
              <a:cs typeface="Courier" charset="0"/>
            </a:endParaRPr>
          </a:p>
          <a:p>
            <a:r>
              <a:rPr lang="zh-CN" altLang="en-US" sz="1600" dirty="0">
                <a:latin typeface="Courier" charset="0"/>
                <a:ea typeface="Courier" charset="0"/>
                <a:cs typeface="Courier" charset="0"/>
              </a:rPr>
              <a:t> </a:t>
            </a:r>
            <a:r>
              <a:rPr lang="zh-CN" altLang="en-US" sz="1600" dirty="0" smtClean="0">
                <a:latin typeface="Courier" charset="0"/>
                <a:ea typeface="Courier" charset="0"/>
                <a:cs typeface="Courier" charset="0"/>
              </a:rPr>
              <a:t> </a:t>
            </a:r>
            <a:r>
              <a:rPr lang="en-US" sz="1600" dirty="0" smtClean="0">
                <a:latin typeface="Courier" charset="0"/>
                <a:ea typeface="Courier" charset="0"/>
                <a:cs typeface="Courier" charset="0"/>
              </a:rPr>
              <a:t>&lt;</a:t>
            </a:r>
            <a:r>
              <a:rPr lang="en-US" sz="1600" dirty="0">
                <a:latin typeface="Courier" charset="0"/>
                <a:ea typeface="Courier" charset="0"/>
                <a:cs typeface="Courier" charset="0"/>
              </a:rPr>
              <a:t>li&gt;B&lt;/li</a:t>
            </a:r>
            <a:r>
              <a:rPr lang="en-US" sz="1600" dirty="0" smtClean="0">
                <a:latin typeface="Courier" charset="0"/>
                <a:ea typeface="Courier" charset="0"/>
                <a:cs typeface="Courier" charset="0"/>
              </a:rPr>
              <a:t>&gt;</a:t>
            </a:r>
          </a:p>
          <a:p>
            <a:r>
              <a:rPr lang="zh-CN" altLang="en-US" sz="1600" dirty="0">
                <a:latin typeface="Courier" charset="0"/>
                <a:ea typeface="Courier" charset="0"/>
                <a:cs typeface="Courier" charset="0"/>
              </a:rPr>
              <a:t> </a:t>
            </a:r>
            <a:r>
              <a:rPr lang="en-US" sz="1600" dirty="0" smtClean="0">
                <a:latin typeface="Courier" charset="0"/>
                <a:ea typeface="Courier" charset="0"/>
                <a:cs typeface="Courier" charset="0"/>
              </a:rPr>
              <a:t> </a:t>
            </a:r>
            <a:r>
              <a:rPr lang="en-US" sz="1600" dirty="0">
                <a:latin typeface="Courier" charset="0"/>
                <a:ea typeface="Courier" charset="0"/>
                <a:cs typeface="Courier" charset="0"/>
              </a:rPr>
              <a:t>&lt;li&gt;C&lt;/li&gt; </a:t>
            </a:r>
            <a:endParaRPr lang="en-US" sz="1600" dirty="0" smtClean="0">
              <a:latin typeface="Courier" charset="0"/>
              <a:ea typeface="Courier" charset="0"/>
              <a:cs typeface="Courier" charset="0"/>
            </a:endParaRPr>
          </a:p>
          <a:p>
            <a:r>
              <a:rPr lang="en-US" sz="1600" dirty="0" smtClean="0">
                <a:latin typeface="Courier" charset="0"/>
                <a:ea typeface="Courier" charset="0"/>
                <a:cs typeface="Courier" charset="0"/>
              </a:rPr>
              <a:t>&lt;/</a:t>
            </a:r>
            <a:r>
              <a:rPr lang="en-US" sz="1600" dirty="0" err="1">
                <a:latin typeface="Courier" charset="0"/>
                <a:ea typeface="Courier" charset="0"/>
                <a:cs typeface="Courier" charset="0"/>
              </a:rPr>
              <a:t>ol</a:t>
            </a:r>
            <a:r>
              <a:rPr lang="en-US" sz="1600" dirty="0">
                <a:latin typeface="Courier" charset="0"/>
                <a:ea typeface="Courier" charset="0"/>
                <a:cs typeface="Courier" charset="0"/>
              </a:rPr>
              <a:t>&gt; </a:t>
            </a:r>
            <a:endParaRPr lang="en-US" sz="1600" dirty="0">
              <a:effectLst/>
              <a:latin typeface="Courier" charset="0"/>
              <a:ea typeface="Courier" charset="0"/>
              <a:cs typeface="Courier" charset="0"/>
            </a:endParaRPr>
          </a:p>
        </p:txBody>
      </p:sp>
      <p:sp>
        <p:nvSpPr>
          <p:cNvPr id="4" name="TextBox 3"/>
          <p:cNvSpPr txBox="1"/>
          <p:nvPr/>
        </p:nvSpPr>
        <p:spPr>
          <a:xfrm>
            <a:off x="2230819" y="4652030"/>
            <a:ext cx="4485289" cy="1323439"/>
          </a:xfrm>
          <a:prstGeom prst="rect">
            <a:avLst/>
          </a:prstGeom>
          <a:noFill/>
          <a:ln w="6350" cmpd="sng">
            <a:solidFill>
              <a:schemeClr val="tx1"/>
            </a:solidFill>
          </a:ln>
        </p:spPr>
        <p:txBody>
          <a:bodyPr wrap="square" rtlCol="0">
            <a:spAutoFit/>
          </a:bodyPr>
          <a:lstStyle/>
          <a:p>
            <a:r>
              <a:rPr lang="en-US" sz="1600" dirty="0">
                <a:latin typeface="Courier" charset="0"/>
                <a:ea typeface="Courier" charset="0"/>
                <a:cs typeface="Courier" charset="0"/>
              </a:rPr>
              <a:t>&lt;</a:t>
            </a:r>
            <a:r>
              <a:rPr lang="en-US" sz="1600" dirty="0" err="1" smtClean="0">
                <a:latin typeface="Courier" charset="0"/>
                <a:ea typeface="Courier" charset="0"/>
                <a:cs typeface="Courier" charset="0"/>
              </a:rPr>
              <a:t>ol</a:t>
            </a:r>
            <a:r>
              <a:rPr lang="en-US" altLang="zh-CN" sz="1600" dirty="0" smtClean="0">
                <a:latin typeface="Courier" charset="0"/>
                <a:ea typeface="Courier" charset="0"/>
                <a:cs typeface="Courier" charset="0"/>
              </a:rPr>
              <a:t>&gt;</a:t>
            </a:r>
            <a:endParaRPr lang="en-US" sz="1600" dirty="0">
              <a:latin typeface="Courier" charset="0"/>
              <a:ea typeface="Courier" charset="0"/>
              <a:cs typeface="Courier" charset="0"/>
            </a:endParaRPr>
          </a:p>
          <a:p>
            <a:r>
              <a:rPr lang="zh-CN" altLang="en-US" sz="1600" dirty="0">
                <a:latin typeface="Courier" charset="0"/>
                <a:ea typeface="Courier" charset="0"/>
                <a:cs typeface="Courier" charset="0"/>
              </a:rPr>
              <a:t>  </a:t>
            </a:r>
            <a:r>
              <a:rPr lang="en-US" sz="1600" dirty="0">
                <a:latin typeface="Courier" charset="0"/>
                <a:ea typeface="Courier" charset="0"/>
                <a:cs typeface="Courier" charset="0"/>
              </a:rPr>
              <a:t>&lt;</a:t>
            </a:r>
            <a:r>
              <a:rPr lang="en-US" sz="1600" dirty="0" smtClean="0">
                <a:latin typeface="Courier" charset="0"/>
                <a:ea typeface="Courier" charset="0"/>
                <a:cs typeface="Courier" charset="0"/>
              </a:rPr>
              <a:t>li</a:t>
            </a:r>
            <a:r>
              <a:rPr lang="zh-CN" altLang="en-US" sz="1600" dirty="0" smtClean="0">
                <a:latin typeface="Courier" charset="0"/>
                <a:ea typeface="Courier" charset="0"/>
                <a:cs typeface="Courier" charset="0"/>
              </a:rPr>
              <a:t> </a:t>
            </a:r>
            <a:r>
              <a:rPr lang="en-US" altLang="zh-CN" sz="1600" dirty="0" smtClean="0">
                <a:latin typeface="Courier" charset="0"/>
                <a:ea typeface="Courier" charset="0"/>
                <a:cs typeface="Courier" charset="0"/>
              </a:rPr>
              <a:t>value=”4”</a:t>
            </a:r>
            <a:r>
              <a:rPr lang="en-US" sz="1600" dirty="0" smtClean="0">
                <a:latin typeface="Courier" charset="0"/>
                <a:ea typeface="Courier" charset="0"/>
                <a:cs typeface="Courier" charset="0"/>
              </a:rPr>
              <a:t>&gt;A</a:t>
            </a:r>
            <a:r>
              <a:rPr lang="en-US" sz="1600" dirty="0">
                <a:latin typeface="Courier" charset="0"/>
                <a:ea typeface="Courier" charset="0"/>
                <a:cs typeface="Courier" charset="0"/>
              </a:rPr>
              <a:t>&lt;/li&gt; </a:t>
            </a:r>
            <a:endParaRPr lang="en-US" sz="1600" dirty="0" smtClean="0">
              <a:latin typeface="Courier" charset="0"/>
              <a:ea typeface="Courier" charset="0"/>
              <a:cs typeface="Courier" charset="0"/>
            </a:endParaRPr>
          </a:p>
          <a:p>
            <a:r>
              <a:rPr lang="zh-CN" altLang="en-US" sz="1600" dirty="0">
                <a:latin typeface="Courier" charset="0"/>
                <a:ea typeface="Courier" charset="0"/>
                <a:cs typeface="Courier" charset="0"/>
              </a:rPr>
              <a:t> </a:t>
            </a:r>
            <a:r>
              <a:rPr lang="zh-CN" altLang="en-US" sz="1600" dirty="0" smtClean="0">
                <a:latin typeface="Courier" charset="0"/>
                <a:ea typeface="Courier" charset="0"/>
                <a:cs typeface="Courier" charset="0"/>
              </a:rPr>
              <a:t> </a:t>
            </a:r>
            <a:r>
              <a:rPr lang="en-US" sz="1600" dirty="0" smtClean="0">
                <a:latin typeface="Courier" charset="0"/>
                <a:ea typeface="Courier" charset="0"/>
                <a:cs typeface="Courier" charset="0"/>
              </a:rPr>
              <a:t>&lt;</a:t>
            </a:r>
            <a:r>
              <a:rPr lang="en-US" sz="1600" dirty="0">
                <a:latin typeface="Courier" charset="0"/>
                <a:ea typeface="Courier" charset="0"/>
                <a:cs typeface="Courier" charset="0"/>
              </a:rPr>
              <a:t>li&gt;B&lt;/li</a:t>
            </a:r>
            <a:r>
              <a:rPr lang="en-US" sz="1600" dirty="0" smtClean="0">
                <a:latin typeface="Courier" charset="0"/>
                <a:ea typeface="Courier" charset="0"/>
                <a:cs typeface="Courier" charset="0"/>
              </a:rPr>
              <a:t>&gt;</a:t>
            </a:r>
          </a:p>
          <a:p>
            <a:r>
              <a:rPr lang="zh-CN" altLang="en-US" sz="1600" dirty="0">
                <a:latin typeface="Courier" charset="0"/>
                <a:ea typeface="Courier" charset="0"/>
                <a:cs typeface="Courier" charset="0"/>
              </a:rPr>
              <a:t> </a:t>
            </a:r>
            <a:r>
              <a:rPr lang="en-US" sz="1600" dirty="0" smtClean="0">
                <a:latin typeface="Courier" charset="0"/>
                <a:ea typeface="Courier" charset="0"/>
                <a:cs typeface="Courier" charset="0"/>
              </a:rPr>
              <a:t> </a:t>
            </a:r>
            <a:r>
              <a:rPr lang="en-US" sz="1600" dirty="0">
                <a:latin typeface="Courier" charset="0"/>
                <a:ea typeface="Courier" charset="0"/>
                <a:cs typeface="Courier" charset="0"/>
              </a:rPr>
              <a:t>&lt;li&gt;C&lt;/li&gt; </a:t>
            </a:r>
            <a:endParaRPr lang="en-US" sz="1600" dirty="0" smtClean="0">
              <a:latin typeface="Courier" charset="0"/>
              <a:ea typeface="Courier" charset="0"/>
              <a:cs typeface="Courier" charset="0"/>
            </a:endParaRPr>
          </a:p>
          <a:p>
            <a:r>
              <a:rPr lang="en-US" sz="1600" dirty="0" smtClean="0">
                <a:latin typeface="Courier" charset="0"/>
                <a:ea typeface="Courier" charset="0"/>
                <a:cs typeface="Courier" charset="0"/>
              </a:rPr>
              <a:t>&lt;/</a:t>
            </a:r>
            <a:r>
              <a:rPr lang="en-US" sz="1600" dirty="0" err="1">
                <a:latin typeface="Courier" charset="0"/>
                <a:ea typeface="Courier" charset="0"/>
                <a:cs typeface="Courier" charset="0"/>
              </a:rPr>
              <a:t>ol</a:t>
            </a:r>
            <a:r>
              <a:rPr lang="en-US" sz="1600" dirty="0">
                <a:latin typeface="Courier" charset="0"/>
                <a:ea typeface="Courier" charset="0"/>
                <a:cs typeface="Courier" charset="0"/>
              </a:rPr>
              <a:t>&gt; </a:t>
            </a:r>
            <a:endParaRPr lang="en-US" sz="1600" dirty="0">
              <a:effectLst/>
              <a:latin typeface="Courier" charset="0"/>
              <a:ea typeface="Courier" charset="0"/>
              <a:cs typeface="Courier" charset="0"/>
            </a:endParaRPr>
          </a:p>
        </p:txBody>
      </p:sp>
    </p:spTree>
    <p:extLst>
      <p:ext uri="{BB962C8B-B14F-4D97-AF65-F5344CB8AC3E}">
        <p14:creationId xmlns:p14="http://schemas.microsoft.com/office/powerpoint/2010/main" val="984280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&lt;cite&gt;</a:t>
            </a:r>
            <a:endParaRPr lang="en-US" dirty="0"/>
          </a:p>
        </p:txBody>
      </p:sp>
      <p:sp>
        <p:nvSpPr>
          <p:cNvPr id="3" name="Content Placeholder 2"/>
          <p:cNvSpPr>
            <a:spLocks noGrp="1"/>
          </p:cNvSpPr>
          <p:nvPr>
            <p:ph idx="1"/>
          </p:nvPr>
        </p:nvSpPr>
        <p:spPr/>
        <p:txBody>
          <a:bodyPr/>
          <a:lstStyle/>
          <a:p>
            <a:r>
              <a:rPr lang="en-US" dirty="0"/>
              <a:t>Used to give props to a creative reference Books, videos, blogs, tweets ... </a:t>
            </a:r>
          </a:p>
          <a:p>
            <a:r>
              <a:rPr lang="en-US" dirty="0"/>
              <a:t>Must include a title, an author or URL </a:t>
            </a:r>
          </a:p>
          <a:p>
            <a:endParaRPr lang="en-US" dirty="0" smtClean="0"/>
          </a:p>
          <a:p>
            <a:endParaRPr lang="en-US" dirty="0"/>
          </a:p>
          <a:p>
            <a:endParaRPr lang="en-US" dirty="0" smtClean="0"/>
          </a:p>
          <a:p>
            <a:r>
              <a:rPr lang="en-US" dirty="0" smtClean="0"/>
              <a:t>Used </a:t>
            </a:r>
            <a:r>
              <a:rPr lang="en-US" dirty="0"/>
              <a:t>to highlight or bring attention to </a:t>
            </a:r>
            <a:r>
              <a:rPr lang="en-US" dirty="0" smtClean="0"/>
              <a:t>text</a:t>
            </a:r>
          </a:p>
          <a:p>
            <a:r>
              <a:rPr lang="en-US" dirty="0" smtClean="0"/>
              <a:t>It </a:t>
            </a:r>
            <a:r>
              <a:rPr lang="en-US" dirty="0"/>
              <a:t>doesn’t change the texts importance (e.g. </a:t>
            </a:r>
            <a:r>
              <a:rPr lang="en-US" b="1" dirty="0" smtClean="0"/>
              <a:t>&lt;</a:t>
            </a:r>
            <a:r>
              <a:rPr lang="en-US" b="1" dirty="0"/>
              <a:t>strong&gt;</a:t>
            </a:r>
            <a:r>
              <a:rPr lang="en-US" dirty="0"/>
              <a:t>)or emphasis (e.g. </a:t>
            </a:r>
            <a:r>
              <a:rPr lang="en-US" b="1" dirty="0"/>
              <a:t>&lt;</a:t>
            </a:r>
            <a:r>
              <a:rPr lang="en-US" b="1" dirty="0" err="1"/>
              <a:t>em</a:t>
            </a:r>
            <a:r>
              <a:rPr lang="en-US" b="1" dirty="0"/>
              <a:t>&gt;</a:t>
            </a:r>
            <a:r>
              <a:rPr lang="en-US" dirty="0"/>
              <a:t>) </a:t>
            </a:r>
            <a:endParaRPr lang="en-US" dirty="0" smtClean="0"/>
          </a:p>
          <a:p>
            <a:r>
              <a:rPr lang="en-US" dirty="0" smtClean="0"/>
              <a:t>Useful </a:t>
            </a:r>
            <a:r>
              <a:rPr lang="en-US" dirty="0"/>
              <a:t>for marking up search terms </a:t>
            </a:r>
          </a:p>
          <a:p>
            <a:endParaRPr lang="en-US" dirty="0"/>
          </a:p>
        </p:txBody>
      </p:sp>
      <p:sp>
        <p:nvSpPr>
          <p:cNvPr id="4" name="Title 1"/>
          <p:cNvSpPr txBox="1">
            <a:spLocks/>
          </p:cNvSpPr>
          <p:nvPr/>
        </p:nvSpPr>
        <p:spPr>
          <a:xfrm>
            <a:off x="457200" y="3124200"/>
            <a:ext cx="8229600" cy="99060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000" kern="1200" spc="-100" baseline="0">
                <a:solidFill>
                  <a:schemeClr val="tx2"/>
                </a:solidFill>
                <a:latin typeface="+mj-lt"/>
                <a:ea typeface="+mj-ea"/>
                <a:cs typeface="+mj-cs"/>
              </a:defRPr>
            </a:lvl1pPr>
          </a:lstStyle>
          <a:p>
            <a:r>
              <a:rPr lang="en-US" altLang="zh-CN" dirty="0" smtClean="0"/>
              <a:t>&lt;mark&gt;</a:t>
            </a:r>
            <a:endParaRPr lang="en-US" dirty="0"/>
          </a:p>
        </p:txBody>
      </p:sp>
    </p:spTree>
    <p:extLst>
      <p:ext uri="{BB962C8B-B14F-4D97-AF65-F5344CB8AC3E}">
        <p14:creationId xmlns:p14="http://schemas.microsoft.com/office/powerpoint/2010/main" val="20433708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MULTIMEDIA</a:t>
            </a:r>
            <a:endParaRPr lang="en-US" dirty="0"/>
          </a:p>
        </p:txBody>
      </p:sp>
      <p:sp>
        <p:nvSpPr>
          <p:cNvPr id="3" name="Text Placeholder 2"/>
          <p:cNvSpPr>
            <a:spLocks noGrp="1"/>
          </p:cNvSpPr>
          <p:nvPr>
            <p:ph type="body" idx="1"/>
          </p:nvPr>
        </p:nvSpPr>
        <p:spPr/>
        <p:txBody>
          <a:bodyPr/>
          <a:lstStyle/>
          <a:p>
            <a:r>
              <a:rPr lang="en-US" altLang="zh-CN" dirty="0"/>
              <a:t>w</a:t>
            </a:r>
            <a:r>
              <a:rPr lang="en-US" altLang="zh-CN" dirty="0" smtClean="0"/>
              <a:t>ithout</a:t>
            </a:r>
            <a:r>
              <a:rPr lang="zh-CN" altLang="en-US" dirty="0" smtClean="0"/>
              <a:t> </a:t>
            </a:r>
            <a:r>
              <a:rPr lang="en-US" altLang="zh-CN" dirty="0" smtClean="0"/>
              <a:t>plugin</a:t>
            </a:r>
            <a:endParaRPr lang="en-US" dirty="0"/>
          </a:p>
        </p:txBody>
      </p:sp>
    </p:spTree>
    <p:extLst>
      <p:ext uri="{BB962C8B-B14F-4D97-AF65-F5344CB8AC3E}">
        <p14:creationId xmlns:p14="http://schemas.microsoft.com/office/powerpoint/2010/main" val="16839386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HTML5</a:t>
            </a:r>
            <a:r>
              <a:rPr lang="zh-CN" altLang="en-US" dirty="0" smtClean="0"/>
              <a:t> </a:t>
            </a:r>
            <a:r>
              <a:rPr lang="en-US" altLang="zh-CN" dirty="0" smtClean="0"/>
              <a:t>vs</a:t>
            </a:r>
            <a:r>
              <a:rPr lang="zh-CN" altLang="en-US" dirty="0" smtClean="0"/>
              <a:t> </a:t>
            </a:r>
            <a:r>
              <a:rPr lang="en-US" altLang="zh-CN" dirty="0" smtClean="0"/>
              <a:t>Flash</a:t>
            </a:r>
            <a:endParaRPr lang="en-US" dirty="0"/>
          </a:p>
        </p:txBody>
      </p:sp>
      <p:sp>
        <p:nvSpPr>
          <p:cNvPr id="3" name="Content Placeholder 2"/>
          <p:cNvSpPr>
            <a:spLocks noGrp="1"/>
          </p:cNvSpPr>
          <p:nvPr>
            <p:ph idx="1"/>
          </p:nvPr>
        </p:nvSpPr>
        <p:spPr/>
        <p:txBody>
          <a:bodyPr/>
          <a:lstStyle/>
          <a:p>
            <a:r>
              <a:rPr lang="en-US" dirty="0"/>
              <a:t>Adobe Flash</a:t>
            </a:r>
            <a:r>
              <a:rPr lang="zh-CN" altLang="en-US" dirty="0"/>
              <a:t> </a:t>
            </a:r>
            <a:r>
              <a:rPr lang="en-US" dirty="0"/>
              <a:t>has been the only way to let rich audio and video content run on the web for more than a decade.</a:t>
            </a:r>
          </a:p>
          <a:p>
            <a:endParaRPr lang="en-US" altLang="zh-CN" dirty="0" smtClean="0"/>
          </a:p>
          <a:p>
            <a:r>
              <a:rPr lang="en-US" altLang="zh-CN" dirty="0" smtClean="0"/>
              <a:t>HTML5</a:t>
            </a:r>
            <a:r>
              <a:rPr lang="en-US" dirty="0"/>
              <a:t> can be used as an alternative to </a:t>
            </a:r>
            <a:r>
              <a:rPr lang="en-US" altLang="zh-CN" dirty="0" smtClean="0"/>
              <a:t>Adobe</a:t>
            </a:r>
            <a:r>
              <a:rPr lang="zh-CN" altLang="en-US" dirty="0" smtClean="0"/>
              <a:t> </a:t>
            </a:r>
            <a:r>
              <a:rPr lang="en-US" altLang="zh-CN" dirty="0" smtClean="0"/>
              <a:t>Flash</a:t>
            </a:r>
            <a:r>
              <a:rPr lang="en-US" dirty="0" smtClean="0"/>
              <a:t>.</a:t>
            </a:r>
          </a:p>
          <a:p>
            <a:endParaRPr lang="en-US" dirty="0" smtClean="0"/>
          </a:p>
          <a:p>
            <a:r>
              <a:rPr lang="en-US" dirty="0" smtClean="0"/>
              <a:t>Both </a:t>
            </a:r>
            <a:r>
              <a:rPr lang="en-US" dirty="0"/>
              <a:t>include features for playing </a:t>
            </a:r>
            <a:r>
              <a:rPr lang="en-US" dirty="0" smtClean="0"/>
              <a:t>audio</a:t>
            </a:r>
            <a:r>
              <a:rPr lang="zh-CN" altLang="en-US" dirty="0" smtClean="0"/>
              <a:t> </a:t>
            </a:r>
            <a:r>
              <a:rPr lang="en-US" dirty="0" smtClean="0"/>
              <a:t>and</a:t>
            </a:r>
            <a:r>
              <a:rPr lang="en-US" dirty="0"/>
              <a:t> </a:t>
            </a:r>
            <a:r>
              <a:rPr lang="en-US" altLang="zh-CN" dirty="0" smtClean="0"/>
              <a:t>video</a:t>
            </a:r>
            <a:r>
              <a:rPr lang="en-US" dirty="0"/>
              <a:t> within </a:t>
            </a:r>
            <a:r>
              <a:rPr lang="en-US" altLang="zh-CN" dirty="0" smtClean="0"/>
              <a:t>web</a:t>
            </a:r>
            <a:r>
              <a:rPr lang="zh-CN" altLang="en-US" dirty="0" smtClean="0"/>
              <a:t> </a:t>
            </a:r>
            <a:r>
              <a:rPr lang="en-US" altLang="zh-CN" dirty="0" smtClean="0"/>
              <a:t>pages</a:t>
            </a:r>
            <a:r>
              <a:rPr lang="en-US" dirty="0" smtClean="0"/>
              <a:t>, </a:t>
            </a:r>
            <a:r>
              <a:rPr lang="en-US" dirty="0"/>
              <a:t>and integrated </a:t>
            </a:r>
            <a:r>
              <a:rPr lang="en-US" altLang="zh-CN" dirty="0" smtClean="0"/>
              <a:t>vector</a:t>
            </a:r>
            <a:r>
              <a:rPr lang="zh-CN" altLang="en-US" dirty="0" smtClean="0"/>
              <a:t> </a:t>
            </a:r>
            <a:r>
              <a:rPr lang="en-US" altLang="zh-CN" dirty="0" smtClean="0"/>
              <a:t>graphics</a:t>
            </a:r>
            <a:r>
              <a:rPr lang="en-US" dirty="0" smtClean="0"/>
              <a:t>.</a:t>
            </a:r>
            <a:endParaRPr lang="en-US" dirty="0"/>
          </a:p>
        </p:txBody>
      </p:sp>
    </p:spTree>
    <p:extLst>
      <p:ext uri="{BB962C8B-B14F-4D97-AF65-F5344CB8AC3E}">
        <p14:creationId xmlns:p14="http://schemas.microsoft.com/office/powerpoint/2010/main" val="3105542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Mobile Space</a:t>
            </a:r>
            <a:endParaRPr lang="en-US" dirty="0"/>
          </a:p>
        </p:txBody>
      </p:sp>
      <p:sp>
        <p:nvSpPr>
          <p:cNvPr id="3" name="Content Placeholder 2"/>
          <p:cNvSpPr>
            <a:spLocks noGrp="1"/>
          </p:cNvSpPr>
          <p:nvPr>
            <p:ph idx="1"/>
          </p:nvPr>
        </p:nvSpPr>
        <p:spPr>
          <a:xfrm>
            <a:off x="457200" y="1600200"/>
            <a:ext cx="8229600" cy="781050"/>
          </a:xfrm>
        </p:spPr>
        <p:txBody>
          <a:bodyPr>
            <a:normAutofit lnSpcReduction="10000"/>
          </a:bodyPr>
          <a:lstStyle/>
          <a:p>
            <a:r>
              <a:rPr lang="en-US" dirty="0"/>
              <a:t>HTML5 video content is better on battery life in contrast to Flash.</a:t>
            </a:r>
          </a:p>
        </p:txBody>
      </p:sp>
      <p:pic>
        <p:nvPicPr>
          <p:cNvPr id="5" name="Picture 4"/>
          <p:cNvPicPr>
            <a:picLocks noChangeAspect="1"/>
          </p:cNvPicPr>
          <p:nvPr/>
        </p:nvPicPr>
        <p:blipFill>
          <a:blip r:embed="rId2"/>
          <a:stretch>
            <a:fillRect/>
          </a:stretch>
        </p:blipFill>
        <p:spPr>
          <a:xfrm>
            <a:off x="457200" y="2381250"/>
            <a:ext cx="8382000" cy="4432567"/>
          </a:xfrm>
          <a:prstGeom prst="rect">
            <a:avLst/>
          </a:prstGeom>
        </p:spPr>
      </p:pic>
    </p:spTree>
    <p:extLst>
      <p:ext uri="{BB962C8B-B14F-4D97-AF65-F5344CB8AC3E}">
        <p14:creationId xmlns:p14="http://schemas.microsoft.com/office/powerpoint/2010/main" val="7922910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Compatibility</a:t>
            </a:r>
            <a:endParaRPr lang="en-US" dirty="0"/>
          </a:p>
        </p:txBody>
      </p:sp>
      <p:sp>
        <p:nvSpPr>
          <p:cNvPr id="3" name="Content Placeholder 2"/>
          <p:cNvSpPr>
            <a:spLocks noGrp="1"/>
          </p:cNvSpPr>
          <p:nvPr>
            <p:ph idx="1"/>
          </p:nvPr>
        </p:nvSpPr>
        <p:spPr/>
        <p:txBody>
          <a:bodyPr/>
          <a:lstStyle/>
          <a:p>
            <a:r>
              <a:rPr lang="en-US" altLang="zh-CN" b="1" dirty="0" smtClean="0"/>
              <a:t>Flash</a:t>
            </a:r>
            <a:endParaRPr lang="en-US" b="1" dirty="0" smtClean="0"/>
          </a:p>
          <a:p>
            <a:r>
              <a:rPr lang="en-US" dirty="0" smtClean="0"/>
              <a:t>Many </a:t>
            </a:r>
            <a:r>
              <a:rPr lang="en-US" dirty="0"/>
              <a:t>different versions of the Adobe Flash Player make life hard for the user as newly converted videos do not run on elder Flash versions. </a:t>
            </a:r>
            <a:endParaRPr lang="en-US" dirty="0" smtClean="0"/>
          </a:p>
          <a:p>
            <a:r>
              <a:rPr lang="en-US" dirty="0" smtClean="0"/>
              <a:t>Adobe </a:t>
            </a:r>
            <a:r>
              <a:rPr lang="en-US" dirty="0"/>
              <a:t>Flash may often be installed but not in the right version which is often overlooked by web </a:t>
            </a:r>
            <a:r>
              <a:rPr lang="en-US" dirty="0" smtClean="0"/>
              <a:t>admins</a:t>
            </a:r>
            <a:r>
              <a:rPr lang="en-US" altLang="zh-CN" dirty="0" smtClean="0"/>
              <a:t>.</a:t>
            </a:r>
          </a:p>
          <a:p>
            <a:endParaRPr lang="en-US" altLang="zh-CN" b="1" dirty="0" smtClean="0"/>
          </a:p>
          <a:p>
            <a:r>
              <a:rPr lang="en-US" altLang="zh-CN" b="1" dirty="0" smtClean="0"/>
              <a:t>HTML5</a:t>
            </a:r>
          </a:p>
          <a:p>
            <a:r>
              <a:rPr lang="en-US" dirty="0"/>
              <a:t>it’s still not </a:t>
            </a:r>
            <a:r>
              <a:rPr lang="en-US" dirty="0" smtClean="0"/>
              <a:t>universally supported</a:t>
            </a:r>
          </a:p>
          <a:p>
            <a:r>
              <a:rPr lang="en-US" dirty="0"/>
              <a:t>The key markets here are Internet Explorer 6, Internet Explorer 7 and Internet Explorer 8</a:t>
            </a:r>
            <a:endParaRPr lang="en-US" b="1" dirty="0"/>
          </a:p>
        </p:txBody>
      </p:sp>
    </p:spTree>
    <p:extLst>
      <p:ext uri="{BB962C8B-B14F-4D97-AF65-F5344CB8AC3E}">
        <p14:creationId xmlns:p14="http://schemas.microsoft.com/office/powerpoint/2010/main" val="63306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457200" y="1419462"/>
            <a:ext cx="8229600" cy="4285775"/>
          </a:xfrm>
          <a:prstGeom prst="rect">
            <a:avLst/>
          </a:prstGeom>
        </p:spPr>
      </p:pic>
    </p:spTree>
    <p:extLst>
      <p:ext uri="{BB962C8B-B14F-4D97-AF65-F5344CB8AC3E}">
        <p14:creationId xmlns:p14="http://schemas.microsoft.com/office/powerpoint/2010/main" val="3630003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Market</a:t>
            </a:r>
            <a:endParaRPr lang="en-US" dirty="0"/>
          </a:p>
        </p:txBody>
      </p:sp>
      <p:sp>
        <p:nvSpPr>
          <p:cNvPr id="3" name="Content Placeholder 2"/>
          <p:cNvSpPr>
            <a:spLocks noGrp="1"/>
          </p:cNvSpPr>
          <p:nvPr>
            <p:ph idx="1"/>
          </p:nvPr>
        </p:nvSpPr>
        <p:spPr/>
        <p:txBody>
          <a:bodyPr/>
          <a:lstStyle/>
          <a:p>
            <a:r>
              <a:rPr lang="en-US" altLang="zh-CN" dirty="0" smtClean="0"/>
              <a:t>Using</a:t>
            </a:r>
            <a:r>
              <a:rPr lang="zh-CN" altLang="en-US" dirty="0" smtClean="0"/>
              <a:t> </a:t>
            </a:r>
            <a:r>
              <a:rPr lang="en-US" altLang="zh-CN" dirty="0" smtClean="0"/>
              <a:t>HTML5</a:t>
            </a:r>
            <a:r>
              <a:rPr lang="zh-CN" altLang="en-US" dirty="0" smtClean="0"/>
              <a:t> </a:t>
            </a:r>
            <a:r>
              <a:rPr lang="en-US" altLang="zh-CN" dirty="0" smtClean="0"/>
              <a:t>for</a:t>
            </a:r>
            <a:r>
              <a:rPr lang="zh-CN" altLang="en-US" dirty="0" smtClean="0"/>
              <a:t> </a:t>
            </a:r>
            <a:r>
              <a:rPr lang="en-US" altLang="zh-CN" dirty="0" smtClean="0"/>
              <a:t>video</a:t>
            </a:r>
            <a:r>
              <a:rPr lang="zh-CN" altLang="en-US" dirty="0" smtClean="0"/>
              <a:t> </a:t>
            </a:r>
            <a:r>
              <a:rPr lang="en-US" altLang="zh-CN" dirty="0" smtClean="0"/>
              <a:t>playing</a:t>
            </a:r>
          </a:p>
          <a:p>
            <a:pPr lvl="1"/>
            <a:r>
              <a:rPr lang="en-US" altLang="zh-CN" dirty="0" err="1" smtClean="0"/>
              <a:t>Youtube</a:t>
            </a:r>
            <a:r>
              <a:rPr lang="en-US" altLang="zh-CN" dirty="0" smtClean="0"/>
              <a:t>,</a:t>
            </a:r>
            <a:r>
              <a:rPr lang="zh-CN" altLang="en-US" dirty="0" smtClean="0"/>
              <a:t> </a:t>
            </a:r>
            <a:r>
              <a:rPr lang="en-US" altLang="zh-CN" dirty="0" smtClean="0"/>
              <a:t>Facebook</a:t>
            </a:r>
            <a:r>
              <a:rPr lang="en-US" altLang="zh-CN" dirty="0"/>
              <a:t>,</a:t>
            </a:r>
            <a:r>
              <a:rPr lang="zh-CN" altLang="en-US" dirty="0" smtClean="0"/>
              <a:t> </a:t>
            </a:r>
            <a:r>
              <a:rPr lang="en-US" altLang="zh-CN" dirty="0" smtClean="0"/>
              <a:t>…</a:t>
            </a:r>
          </a:p>
          <a:p>
            <a:pPr lvl="1"/>
            <a:endParaRPr lang="en-US" altLang="zh-CN" dirty="0" smtClean="0"/>
          </a:p>
          <a:p>
            <a:r>
              <a:rPr lang="en-US" altLang="zh-CN" dirty="0" smtClean="0"/>
              <a:t>Using</a:t>
            </a:r>
            <a:r>
              <a:rPr lang="zh-CN" altLang="en-US" dirty="0" smtClean="0"/>
              <a:t> </a:t>
            </a:r>
            <a:r>
              <a:rPr lang="en-US" altLang="zh-CN" dirty="0" smtClean="0"/>
              <a:t>Flash</a:t>
            </a:r>
            <a:r>
              <a:rPr lang="zh-CN" altLang="en-US" dirty="0" smtClean="0"/>
              <a:t> </a:t>
            </a:r>
            <a:r>
              <a:rPr lang="en-US" altLang="zh-CN" dirty="0"/>
              <a:t>for</a:t>
            </a:r>
            <a:r>
              <a:rPr lang="zh-CN" altLang="en-US" dirty="0"/>
              <a:t> </a:t>
            </a:r>
            <a:r>
              <a:rPr lang="en-US" altLang="zh-CN" dirty="0"/>
              <a:t>video</a:t>
            </a:r>
            <a:r>
              <a:rPr lang="zh-CN" altLang="en-US" dirty="0"/>
              <a:t> </a:t>
            </a:r>
            <a:r>
              <a:rPr lang="en-US" altLang="zh-CN" dirty="0" smtClean="0"/>
              <a:t>playing</a:t>
            </a:r>
          </a:p>
          <a:p>
            <a:pPr lvl="1"/>
            <a:r>
              <a:rPr lang="en-US" altLang="zh-CN" dirty="0" smtClean="0"/>
              <a:t>Most</a:t>
            </a:r>
            <a:r>
              <a:rPr lang="zh-CN" altLang="en-US" dirty="0" smtClean="0"/>
              <a:t> </a:t>
            </a:r>
            <a:r>
              <a:rPr lang="en-US" altLang="zh-CN" dirty="0" smtClean="0"/>
              <a:t>of</a:t>
            </a:r>
            <a:r>
              <a:rPr lang="zh-CN" altLang="en-US" dirty="0" smtClean="0"/>
              <a:t> </a:t>
            </a:r>
            <a:r>
              <a:rPr lang="en-US" altLang="zh-CN" dirty="0" smtClean="0"/>
              <a:t>video</a:t>
            </a:r>
            <a:r>
              <a:rPr lang="zh-CN" altLang="en-US" dirty="0" smtClean="0"/>
              <a:t> </a:t>
            </a:r>
            <a:r>
              <a:rPr lang="en-US" altLang="zh-CN" dirty="0" smtClean="0"/>
              <a:t>websites</a:t>
            </a:r>
            <a:r>
              <a:rPr lang="zh-CN" altLang="en-US" dirty="0" smtClean="0"/>
              <a:t> </a:t>
            </a:r>
            <a:r>
              <a:rPr lang="en-US" altLang="zh-CN" dirty="0" smtClean="0"/>
              <a:t>in</a:t>
            </a:r>
            <a:r>
              <a:rPr lang="zh-CN" altLang="en-US" dirty="0" smtClean="0"/>
              <a:t> </a:t>
            </a:r>
            <a:r>
              <a:rPr lang="en-US" altLang="zh-CN" dirty="0" smtClean="0"/>
              <a:t>China(including</a:t>
            </a:r>
            <a:r>
              <a:rPr lang="zh-CN" altLang="en-US" dirty="0" smtClean="0"/>
              <a:t> </a:t>
            </a:r>
            <a:r>
              <a:rPr lang="en-US" altLang="zh-CN" dirty="0" err="1" smtClean="0"/>
              <a:t>weibo</a:t>
            </a:r>
            <a:r>
              <a:rPr lang="en-US" altLang="zh-CN" dirty="0" smtClean="0"/>
              <a:t>,</a:t>
            </a:r>
            <a:r>
              <a:rPr lang="zh-CN" altLang="en-US" dirty="0" smtClean="0"/>
              <a:t> </a:t>
            </a:r>
            <a:r>
              <a:rPr lang="en-US" altLang="zh-CN" dirty="0" err="1" smtClean="0"/>
              <a:t>bilibili</a:t>
            </a:r>
            <a:r>
              <a:rPr lang="en-US" altLang="zh-CN" dirty="0" smtClean="0"/>
              <a:t>,</a:t>
            </a:r>
            <a:r>
              <a:rPr lang="zh-CN" altLang="en-US" dirty="0" smtClean="0"/>
              <a:t> </a:t>
            </a:r>
            <a:r>
              <a:rPr lang="en-US" altLang="zh-CN" dirty="0" err="1" smtClean="0"/>
              <a:t>youku</a:t>
            </a:r>
            <a:r>
              <a:rPr lang="en-US" altLang="zh-CN" dirty="0"/>
              <a:t>,</a:t>
            </a:r>
            <a:r>
              <a:rPr lang="zh-CN" altLang="en-US" dirty="0" smtClean="0"/>
              <a:t> </a:t>
            </a:r>
            <a:r>
              <a:rPr lang="is-IS" altLang="zh-CN" dirty="0" smtClean="0"/>
              <a:t>…</a:t>
            </a:r>
            <a:r>
              <a:rPr lang="en-US" altLang="zh-CN" dirty="0" smtClean="0"/>
              <a:t>)</a:t>
            </a:r>
          </a:p>
          <a:p>
            <a:pPr lvl="1"/>
            <a:r>
              <a:rPr lang="en-US" altLang="zh-CN" dirty="0" smtClean="0"/>
              <a:t>Real</a:t>
            </a:r>
            <a:r>
              <a:rPr lang="zh-CN" altLang="en-US" dirty="0" smtClean="0"/>
              <a:t> </a:t>
            </a:r>
            <a:r>
              <a:rPr lang="en-US" altLang="zh-CN" dirty="0" smtClean="0"/>
              <a:t>time</a:t>
            </a:r>
            <a:r>
              <a:rPr lang="zh-CN" altLang="en-US" dirty="0" smtClean="0"/>
              <a:t> </a:t>
            </a:r>
            <a:r>
              <a:rPr lang="en-US" altLang="zh-CN" dirty="0" smtClean="0"/>
              <a:t>video</a:t>
            </a:r>
            <a:r>
              <a:rPr lang="zh-CN" altLang="en-US" dirty="0" smtClean="0"/>
              <a:t> </a:t>
            </a:r>
            <a:r>
              <a:rPr lang="en-US" altLang="zh-CN" dirty="0" smtClean="0"/>
              <a:t>broadcasting</a:t>
            </a:r>
          </a:p>
          <a:p>
            <a:pPr lvl="2"/>
            <a:r>
              <a:rPr lang="en-US" altLang="zh-CN" dirty="0" smtClean="0"/>
              <a:t>Web</a:t>
            </a:r>
            <a:r>
              <a:rPr lang="zh-CN" altLang="en-US" dirty="0"/>
              <a:t> </a:t>
            </a:r>
            <a:r>
              <a:rPr lang="en-US" altLang="zh-CN" dirty="0" smtClean="0"/>
              <a:t>RTC</a:t>
            </a:r>
            <a:r>
              <a:rPr lang="zh-CN" altLang="en-US" dirty="0" smtClean="0"/>
              <a:t> </a:t>
            </a:r>
            <a:r>
              <a:rPr lang="en-US" altLang="zh-CN" dirty="0" smtClean="0"/>
              <a:t>is</a:t>
            </a:r>
            <a:r>
              <a:rPr lang="zh-CN" altLang="en-US" dirty="0" smtClean="0"/>
              <a:t> </a:t>
            </a:r>
            <a:r>
              <a:rPr lang="en-US" altLang="zh-CN" dirty="0" smtClean="0"/>
              <a:t>an</a:t>
            </a:r>
            <a:r>
              <a:rPr lang="zh-CN" altLang="en-US" dirty="0" smtClean="0"/>
              <a:t> </a:t>
            </a:r>
            <a:r>
              <a:rPr lang="en-US" altLang="zh-CN" dirty="0" smtClean="0"/>
              <a:t>HTML5</a:t>
            </a:r>
            <a:r>
              <a:rPr lang="zh-CN" altLang="en-US" dirty="0" smtClean="0"/>
              <a:t> </a:t>
            </a:r>
            <a:r>
              <a:rPr lang="en-US" altLang="zh-CN" dirty="0" smtClean="0"/>
              <a:t>solution</a:t>
            </a:r>
            <a:r>
              <a:rPr lang="zh-CN" altLang="en-US" dirty="0" smtClean="0"/>
              <a:t> </a:t>
            </a:r>
            <a:r>
              <a:rPr lang="en-US" altLang="zh-CN" dirty="0" smtClean="0"/>
              <a:t>but</a:t>
            </a:r>
            <a:r>
              <a:rPr lang="zh-CN" altLang="en-US" dirty="0" smtClean="0"/>
              <a:t> </a:t>
            </a:r>
            <a:r>
              <a:rPr lang="en-US" altLang="zh-CN" dirty="0" smtClean="0"/>
              <a:t>not</a:t>
            </a:r>
            <a:r>
              <a:rPr lang="zh-CN" altLang="en-US" dirty="0" smtClean="0"/>
              <a:t> </a:t>
            </a:r>
            <a:r>
              <a:rPr lang="en-US" altLang="zh-CN" dirty="0" smtClean="0"/>
              <a:t>stable</a:t>
            </a:r>
            <a:r>
              <a:rPr lang="zh-CN" altLang="en-US" dirty="0" smtClean="0"/>
              <a:t> </a:t>
            </a:r>
            <a:r>
              <a:rPr lang="en-US" altLang="zh-CN" dirty="0" smtClean="0"/>
              <a:t>enough</a:t>
            </a:r>
            <a:endParaRPr lang="en-US" dirty="0"/>
          </a:p>
        </p:txBody>
      </p:sp>
    </p:spTree>
    <p:extLst>
      <p:ext uri="{BB962C8B-B14F-4D97-AF65-F5344CB8AC3E}">
        <p14:creationId xmlns:p14="http://schemas.microsoft.com/office/powerpoint/2010/main" val="10119657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HTML</a:t>
            </a:r>
            <a:endParaRPr lang="en-US" dirty="0"/>
          </a:p>
        </p:txBody>
      </p:sp>
      <p:sp>
        <p:nvSpPr>
          <p:cNvPr id="3" name="Content Placeholder 2"/>
          <p:cNvSpPr>
            <a:spLocks noGrp="1"/>
          </p:cNvSpPr>
          <p:nvPr>
            <p:ph idx="1"/>
          </p:nvPr>
        </p:nvSpPr>
        <p:spPr/>
        <p:txBody>
          <a:bodyPr/>
          <a:lstStyle/>
          <a:p>
            <a:r>
              <a:rPr lang="en-US" dirty="0"/>
              <a:t>Hypertext Markup Language </a:t>
            </a:r>
          </a:p>
          <a:p>
            <a:r>
              <a:rPr lang="en-US" dirty="0"/>
              <a:t>Section that will control the organization </a:t>
            </a:r>
            <a:endParaRPr lang="en-US" dirty="0" smtClean="0"/>
          </a:p>
          <a:p>
            <a:pPr lvl="1"/>
            <a:r>
              <a:rPr lang="en-US" dirty="0" smtClean="0"/>
              <a:t>Tags </a:t>
            </a:r>
            <a:r>
              <a:rPr lang="en-US" dirty="0"/>
              <a:t>for </a:t>
            </a:r>
            <a:r>
              <a:rPr lang="en-US" dirty="0" smtClean="0"/>
              <a:t>content</a:t>
            </a:r>
          </a:p>
          <a:p>
            <a:pPr lvl="1"/>
            <a:r>
              <a:rPr lang="en-US" dirty="0" smtClean="0"/>
              <a:t>Semantic </a:t>
            </a:r>
            <a:r>
              <a:rPr lang="en-US" dirty="0"/>
              <a:t>layout </a:t>
            </a:r>
          </a:p>
          <a:p>
            <a:r>
              <a:rPr lang="en-US" dirty="0"/>
              <a:t>When building an </a:t>
            </a:r>
            <a:r>
              <a:rPr lang="en-US" dirty="0" smtClean="0"/>
              <a:t>application</a:t>
            </a:r>
            <a:endParaRPr lang="en-US" dirty="0"/>
          </a:p>
          <a:p>
            <a:pPr lvl="1"/>
            <a:r>
              <a:rPr lang="en-US" dirty="0" smtClean="0"/>
              <a:t>Start </a:t>
            </a:r>
            <a:r>
              <a:rPr lang="en-US" dirty="0"/>
              <a:t>with thinking through your content </a:t>
            </a:r>
            <a:endParaRPr lang="en-US" dirty="0" smtClean="0"/>
          </a:p>
          <a:p>
            <a:pPr lvl="1"/>
            <a:r>
              <a:rPr lang="en-US" dirty="0" smtClean="0"/>
              <a:t>Then </a:t>
            </a:r>
            <a:r>
              <a:rPr lang="en-US" dirty="0"/>
              <a:t>begin building the structure </a:t>
            </a:r>
          </a:p>
          <a:p>
            <a:endParaRPr lang="en-US" dirty="0"/>
          </a:p>
        </p:txBody>
      </p:sp>
    </p:spTree>
    <p:extLst>
      <p:ext uri="{BB962C8B-B14F-4D97-AF65-F5344CB8AC3E}">
        <p14:creationId xmlns:p14="http://schemas.microsoft.com/office/powerpoint/2010/main" val="41629807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Web</a:t>
            </a:r>
            <a:r>
              <a:rPr lang="zh-CN" altLang="en-US" dirty="0" smtClean="0"/>
              <a:t> </a:t>
            </a:r>
            <a:r>
              <a:rPr lang="en-US" altLang="zh-CN" dirty="0" smtClean="0"/>
              <a:t>Audio</a:t>
            </a:r>
            <a:r>
              <a:rPr lang="zh-CN" altLang="en-US" dirty="0" smtClean="0"/>
              <a:t> </a:t>
            </a:r>
            <a:r>
              <a:rPr lang="en-US" altLang="zh-CN" dirty="0" smtClean="0"/>
              <a:t>Example</a:t>
            </a:r>
            <a:endParaRPr lang="en-US" dirty="0"/>
          </a:p>
        </p:txBody>
      </p:sp>
      <p:sp>
        <p:nvSpPr>
          <p:cNvPr id="4" name="TextBox 3"/>
          <p:cNvSpPr txBox="1"/>
          <p:nvPr/>
        </p:nvSpPr>
        <p:spPr>
          <a:xfrm>
            <a:off x="1173917" y="1619931"/>
            <a:ext cx="7020057" cy="1323439"/>
          </a:xfrm>
          <a:prstGeom prst="rect">
            <a:avLst/>
          </a:prstGeom>
          <a:noFill/>
          <a:ln w="6350" cmpd="sng">
            <a:solidFill>
              <a:schemeClr val="tx1"/>
            </a:solidFill>
          </a:ln>
        </p:spPr>
        <p:txBody>
          <a:bodyPr wrap="square" rtlCol="0">
            <a:spAutoFit/>
          </a:bodyPr>
          <a:lstStyle/>
          <a:p>
            <a:r>
              <a:rPr lang="en-US" sz="1600" dirty="0">
                <a:latin typeface="Courier" charset="0"/>
                <a:ea typeface="Courier" charset="0"/>
                <a:cs typeface="Courier" charset="0"/>
              </a:rPr>
              <a:t>&lt;audio controls&gt;</a:t>
            </a:r>
            <a:br>
              <a:rPr lang="en-US" sz="1600" dirty="0">
                <a:latin typeface="Courier" charset="0"/>
                <a:ea typeface="Courier" charset="0"/>
                <a:cs typeface="Courier" charset="0"/>
              </a:rPr>
            </a:br>
            <a:r>
              <a:rPr lang="en-US" sz="1600" dirty="0">
                <a:latin typeface="Courier" charset="0"/>
                <a:ea typeface="Courier" charset="0"/>
                <a:cs typeface="Courier" charset="0"/>
              </a:rPr>
              <a:t>  &lt;source </a:t>
            </a:r>
            <a:r>
              <a:rPr lang="en-US" sz="1600" dirty="0" err="1">
                <a:latin typeface="Courier" charset="0"/>
                <a:ea typeface="Courier" charset="0"/>
                <a:cs typeface="Courier" charset="0"/>
              </a:rPr>
              <a:t>src</a:t>
            </a:r>
            <a:r>
              <a:rPr lang="en-US" sz="1600" dirty="0">
                <a:latin typeface="Courier" charset="0"/>
                <a:ea typeface="Courier" charset="0"/>
                <a:cs typeface="Courier" charset="0"/>
              </a:rPr>
              <a:t>="</a:t>
            </a:r>
            <a:r>
              <a:rPr lang="en-US" sz="1600" dirty="0" err="1">
                <a:latin typeface="Courier" charset="0"/>
                <a:ea typeface="Courier" charset="0"/>
                <a:cs typeface="Courier" charset="0"/>
              </a:rPr>
              <a:t>horse.ogg</a:t>
            </a:r>
            <a:r>
              <a:rPr lang="en-US" sz="1600" dirty="0">
                <a:latin typeface="Courier" charset="0"/>
                <a:ea typeface="Courier" charset="0"/>
                <a:cs typeface="Courier" charset="0"/>
              </a:rPr>
              <a:t>" type="audio/</a:t>
            </a:r>
            <a:r>
              <a:rPr lang="en-US" sz="1600" dirty="0" err="1">
                <a:latin typeface="Courier" charset="0"/>
                <a:ea typeface="Courier" charset="0"/>
                <a:cs typeface="Courier" charset="0"/>
              </a:rPr>
              <a:t>ogg</a:t>
            </a:r>
            <a:r>
              <a:rPr lang="en-US" sz="1600" dirty="0">
                <a:latin typeface="Courier" charset="0"/>
                <a:ea typeface="Courier" charset="0"/>
                <a:cs typeface="Courier" charset="0"/>
              </a:rPr>
              <a:t>"&gt;</a:t>
            </a:r>
            <a:br>
              <a:rPr lang="en-US" sz="1600" dirty="0">
                <a:latin typeface="Courier" charset="0"/>
                <a:ea typeface="Courier" charset="0"/>
                <a:cs typeface="Courier" charset="0"/>
              </a:rPr>
            </a:br>
            <a:r>
              <a:rPr lang="en-US" sz="1600" dirty="0">
                <a:latin typeface="Courier" charset="0"/>
                <a:ea typeface="Courier" charset="0"/>
                <a:cs typeface="Courier" charset="0"/>
              </a:rPr>
              <a:t>  &lt;source </a:t>
            </a:r>
            <a:r>
              <a:rPr lang="en-US" sz="1600" dirty="0" err="1">
                <a:latin typeface="Courier" charset="0"/>
                <a:ea typeface="Courier" charset="0"/>
                <a:cs typeface="Courier" charset="0"/>
              </a:rPr>
              <a:t>src</a:t>
            </a:r>
            <a:r>
              <a:rPr lang="en-US" sz="1600" dirty="0">
                <a:latin typeface="Courier" charset="0"/>
                <a:ea typeface="Courier" charset="0"/>
                <a:cs typeface="Courier" charset="0"/>
              </a:rPr>
              <a:t>="horse.mp3" type="audio/mpeg"&gt;</a:t>
            </a:r>
            <a:br>
              <a:rPr lang="en-US" sz="1600" dirty="0">
                <a:latin typeface="Courier" charset="0"/>
                <a:ea typeface="Courier" charset="0"/>
                <a:cs typeface="Courier" charset="0"/>
              </a:rPr>
            </a:br>
            <a:r>
              <a:rPr lang="en-US" sz="1600" dirty="0">
                <a:latin typeface="Courier" charset="0"/>
                <a:ea typeface="Courier" charset="0"/>
                <a:cs typeface="Courier" charset="0"/>
              </a:rPr>
              <a:t>Your browser does not support the audio element.</a:t>
            </a:r>
            <a:br>
              <a:rPr lang="en-US" sz="1600" dirty="0">
                <a:latin typeface="Courier" charset="0"/>
                <a:ea typeface="Courier" charset="0"/>
                <a:cs typeface="Courier" charset="0"/>
              </a:rPr>
            </a:br>
            <a:r>
              <a:rPr lang="en-US" sz="1600" dirty="0">
                <a:latin typeface="Courier" charset="0"/>
                <a:ea typeface="Courier" charset="0"/>
                <a:cs typeface="Courier" charset="0"/>
              </a:rPr>
              <a:t>&lt;/</a:t>
            </a:r>
            <a:r>
              <a:rPr lang="en-US" sz="1600" dirty="0" smtClean="0">
                <a:latin typeface="Courier" charset="0"/>
                <a:ea typeface="Courier" charset="0"/>
                <a:cs typeface="Courier" charset="0"/>
              </a:rPr>
              <a:t>audio&gt;</a:t>
            </a:r>
            <a:endParaRPr lang="en-US" sz="1600" dirty="0">
              <a:effectLst/>
              <a:latin typeface="Courier" charset="0"/>
              <a:ea typeface="Courier" charset="0"/>
              <a:cs typeface="Courier" charset="0"/>
            </a:endParaRPr>
          </a:p>
        </p:txBody>
      </p:sp>
      <p:sp>
        <p:nvSpPr>
          <p:cNvPr id="5" name="Title 1"/>
          <p:cNvSpPr txBox="1">
            <a:spLocks/>
          </p:cNvSpPr>
          <p:nvPr/>
        </p:nvSpPr>
        <p:spPr>
          <a:xfrm>
            <a:off x="457200" y="3229099"/>
            <a:ext cx="8229600" cy="99060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000" kern="1200" spc="-100" baseline="0">
                <a:solidFill>
                  <a:schemeClr val="tx2"/>
                </a:solidFill>
                <a:latin typeface="+mj-lt"/>
                <a:ea typeface="+mj-ea"/>
                <a:cs typeface="+mj-cs"/>
              </a:defRPr>
            </a:lvl1pPr>
          </a:lstStyle>
          <a:p>
            <a:r>
              <a:rPr lang="en-US" altLang="zh-CN" smtClean="0"/>
              <a:t>Web</a:t>
            </a:r>
            <a:r>
              <a:rPr lang="zh-CN" altLang="en-US" smtClean="0"/>
              <a:t> </a:t>
            </a:r>
            <a:r>
              <a:rPr lang="en-US" altLang="zh-CN" smtClean="0"/>
              <a:t>Audio</a:t>
            </a:r>
            <a:r>
              <a:rPr lang="zh-CN" altLang="en-US" smtClean="0"/>
              <a:t> </a:t>
            </a:r>
            <a:r>
              <a:rPr lang="en-US" altLang="zh-CN" smtClean="0"/>
              <a:t>API</a:t>
            </a:r>
            <a:endParaRPr lang="en-US" dirty="0"/>
          </a:p>
        </p:txBody>
      </p:sp>
      <p:sp>
        <p:nvSpPr>
          <p:cNvPr id="6" name="Content Placeholder 2"/>
          <p:cNvSpPr>
            <a:spLocks noGrp="1"/>
          </p:cNvSpPr>
          <p:nvPr>
            <p:ph idx="1"/>
          </p:nvPr>
        </p:nvSpPr>
        <p:spPr>
          <a:xfrm>
            <a:off x="457200" y="4295899"/>
            <a:ext cx="8229600" cy="4876800"/>
          </a:xfrm>
        </p:spPr>
        <p:txBody>
          <a:bodyPr/>
          <a:lstStyle/>
          <a:p>
            <a:r>
              <a:rPr lang="en-US" altLang="zh-CN" dirty="0" smtClean="0"/>
              <a:t>P</a:t>
            </a:r>
            <a:r>
              <a:rPr lang="en-US" dirty="0" smtClean="0"/>
              <a:t>rovide </a:t>
            </a:r>
            <a:r>
              <a:rPr lang="en-US" dirty="0"/>
              <a:t>a powerful and versatile system for controlling audio on the Web, allowing developers to choose audio sources, add effects to audio, create audio visualizations, apply spatial effects (such as panning</a:t>
            </a:r>
            <a:r>
              <a:rPr lang="en-US" dirty="0" smtClean="0"/>
              <a:t>) </a:t>
            </a:r>
            <a:r>
              <a:rPr lang="en-US" dirty="0"/>
              <a:t>and much more.</a:t>
            </a:r>
          </a:p>
        </p:txBody>
      </p:sp>
    </p:spTree>
    <p:extLst>
      <p:ext uri="{BB962C8B-B14F-4D97-AF65-F5344CB8AC3E}">
        <p14:creationId xmlns:p14="http://schemas.microsoft.com/office/powerpoint/2010/main" val="18293422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Web</a:t>
            </a:r>
            <a:r>
              <a:rPr lang="zh-CN" altLang="en-US" dirty="0" smtClean="0"/>
              <a:t> </a:t>
            </a:r>
            <a:r>
              <a:rPr lang="en-US" altLang="zh-CN" dirty="0" smtClean="0"/>
              <a:t>Audio</a:t>
            </a:r>
            <a:r>
              <a:rPr lang="zh-CN" altLang="en-US" dirty="0" smtClean="0"/>
              <a:t> </a:t>
            </a:r>
            <a:r>
              <a:rPr lang="en-US" altLang="zh-CN" dirty="0" smtClean="0"/>
              <a:t>API</a:t>
            </a:r>
            <a:endParaRPr lang="en-US" dirty="0"/>
          </a:p>
        </p:txBody>
      </p:sp>
      <p:sp>
        <p:nvSpPr>
          <p:cNvPr id="3" name="Content Placeholder 2"/>
          <p:cNvSpPr>
            <a:spLocks noGrp="1"/>
          </p:cNvSpPr>
          <p:nvPr>
            <p:ph idx="1"/>
          </p:nvPr>
        </p:nvSpPr>
        <p:spPr/>
        <p:txBody>
          <a:bodyPr/>
          <a:lstStyle/>
          <a:p>
            <a:r>
              <a:rPr lang="en-US" dirty="0"/>
              <a:t>A simple, typical workflow for web audio would look something like this:</a:t>
            </a:r>
          </a:p>
          <a:p>
            <a:pPr lvl="1"/>
            <a:r>
              <a:rPr lang="en-US" sz="1800" dirty="0"/>
              <a:t>Create audio context</a:t>
            </a:r>
          </a:p>
          <a:p>
            <a:pPr lvl="1"/>
            <a:r>
              <a:rPr lang="en-US" sz="1800" dirty="0"/>
              <a:t>Inside the context, create sources — such as &lt;audio&gt;, oscillator, stream</a:t>
            </a:r>
          </a:p>
          <a:p>
            <a:pPr lvl="1"/>
            <a:r>
              <a:rPr lang="en-US" sz="1800" dirty="0"/>
              <a:t>Create effects nodes, such as reverb, </a:t>
            </a:r>
            <a:r>
              <a:rPr lang="en-US" sz="1800" dirty="0" err="1"/>
              <a:t>biquad</a:t>
            </a:r>
            <a:r>
              <a:rPr lang="en-US" sz="1800" dirty="0"/>
              <a:t> filter, </a:t>
            </a:r>
            <a:r>
              <a:rPr lang="en-US" sz="1800" dirty="0" err="1"/>
              <a:t>panner</a:t>
            </a:r>
            <a:r>
              <a:rPr lang="en-US" sz="1800" dirty="0"/>
              <a:t>, compressor</a:t>
            </a:r>
          </a:p>
          <a:p>
            <a:pPr lvl="1"/>
            <a:r>
              <a:rPr lang="en-US" sz="1800" dirty="0"/>
              <a:t>Choose final destination of audio, for example your system speakers</a:t>
            </a:r>
          </a:p>
          <a:p>
            <a:pPr lvl="1"/>
            <a:r>
              <a:rPr lang="en-US" sz="1800" dirty="0"/>
              <a:t>Connect the sources up to the effects, and the effects to the destination.</a:t>
            </a:r>
          </a:p>
        </p:txBody>
      </p:sp>
      <p:pic>
        <p:nvPicPr>
          <p:cNvPr id="4" name="Picture 3"/>
          <p:cNvPicPr>
            <a:picLocks noChangeAspect="1"/>
          </p:cNvPicPr>
          <p:nvPr/>
        </p:nvPicPr>
        <p:blipFill>
          <a:blip r:embed="rId2"/>
          <a:stretch>
            <a:fillRect/>
          </a:stretch>
        </p:blipFill>
        <p:spPr>
          <a:xfrm>
            <a:off x="783771" y="4445604"/>
            <a:ext cx="7576457" cy="1718733"/>
          </a:xfrm>
          <a:prstGeom prst="rect">
            <a:avLst/>
          </a:prstGeom>
        </p:spPr>
      </p:pic>
    </p:spTree>
    <p:extLst>
      <p:ext uri="{BB962C8B-B14F-4D97-AF65-F5344CB8AC3E}">
        <p14:creationId xmlns:p14="http://schemas.microsoft.com/office/powerpoint/2010/main" val="11425598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Web</a:t>
            </a:r>
            <a:r>
              <a:rPr lang="zh-CN" altLang="en-US" dirty="0" smtClean="0"/>
              <a:t> </a:t>
            </a:r>
            <a:r>
              <a:rPr lang="en-US" altLang="zh-CN" dirty="0" smtClean="0"/>
              <a:t>Video</a:t>
            </a:r>
            <a:r>
              <a:rPr lang="zh-CN" altLang="en-US" dirty="0" smtClean="0"/>
              <a:t> </a:t>
            </a:r>
            <a:r>
              <a:rPr lang="en-US" altLang="zh-CN" dirty="0" smtClean="0"/>
              <a:t>Example</a:t>
            </a:r>
            <a:endParaRPr lang="en-US" dirty="0"/>
          </a:p>
        </p:txBody>
      </p:sp>
      <p:sp>
        <p:nvSpPr>
          <p:cNvPr id="3" name="Content Placeholder 2"/>
          <p:cNvSpPr>
            <a:spLocks noGrp="1"/>
          </p:cNvSpPr>
          <p:nvPr>
            <p:ph idx="1"/>
          </p:nvPr>
        </p:nvSpPr>
        <p:spPr>
          <a:xfrm>
            <a:off x="457200" y="4702628"/>
            <a:ext cx="8229600" cy="1774371"/>
          </a:xfrm>
        </p:spPr>
        <p:txBody>
          <a:bodyPr/>
          <a:lstStyle/>
          <a:p>
            <a:r>
              <a:rPr lang="en-US" dirty="0">
                <a:hlinkClick r:id="rId2"/>
              </a:rPr>
              <a:t>https://</a:t>
            </a:r>
            <a:r>
              <a:rPr lang="en-US" dirty="0" smtClean="0">
                <a:hlinkClick r:id="rId2"/>
              </a:rPr>
              <a:t>html5-demos.appspot.com/static/getusermedia/photobooth.html</a:t>
            </a:r>
            <a:endParaRPr lang="en-US" dirty="0" smtClean="0"/>
          </a:p>
          <a:p>
            <a:endParaRPr lang="en-US" dirty="0"/>
          </a:p>
        </p:txBody>
      </p:sp>
      <p:sp>
        <p:nvSpPr>
          <p:cNvPr id="4" name="TextBox 3"/>
          <p:cNvSpPr txBox="1"/>
          <p:nvPr/>
        </p:nvSpPr>
        <p:spPr>
          <a:xfrm>
            <a:off x="1139161" y="1539834"/>
            <a:ext cx="6865678" cy="2800767"/>
          </a:xfrm>
          <a:prstGeom prst="rect">
            <a:avLst/>
          </a:prstGeom>
          <a:noFill/>
          <a:ln w="6350" cmpd="sng">
            <a:solidFill>
              <a:schemeClr val="tx1"/>
            </a:solidFill>
          </a:ln>
        </p:spPr>
        <p:txBody>
          <a:bodyPr wrap="square" rtlCol="0">
            <a:spAutoFit/>
          </a:bodyPr>
          <a:lstStyle/>
          <a:p>
            <a:r>
              <a:rPr lang="en-US" sz="1600" dirty="0" err="1">
                <a:latin typeface="Courier" charset="0"/>
                <a:ea typeface="Courier" charset="0"/>
                <a:cs typeface="Courier" charset="0"/>
              </a:rPr>
              <a:t>var</a:t>
            </a:r>
            <a:r>
              <a:rPr lang="en-US" sz="1600" dirty="0">
                <a:latin typeface="Courier" charset="0"/>
                <a:ea typeface="Courier" charset="0"/>
                <a:cs typeface="Courier" charset="0"/>
              </a:rPr>
              <a:t> p = </a:t>
            </a:r>
            <a:r>
              <a:rPr lang="en-US" sz="1600" dirty="0" err="1">
                <a:latin typeface="Courier" charset="0"/>
                <a:ea typeface="Courier" charset="0"/>
                <a:cs typeface="Courier" charset="0"/>
              </a:rPr>
              <a:t>navigator.mediaDevices.getUserMedia</a:t>
            </a:r>
            <a:r>
              <a:rPr lang="en-US" sz="1600" dirty="0" smtClean="0">
                <a:latin typeface="Courier" charset="0"/>
                <a:ea typeface="Courier" charset="0"/>
                <a:cs typeface="Courier" charset="0"/>
              </a:rPr>
              <a:t>(</a:t>
            </a:r>
          </a:p>
          <a:p>
            <a:r>
              <a:rPr lang="en-US" sz="1600" dirty="0" smtClean="0">
                <a:latin typeface="Courier" charset="0"/>
                <a:ea typeface="Courier" charset="0"/>
                <a:cs typeface="Courier" charset="0"/>
              </a:rPr>
              <a:t>{ </a:t>
            </a:r>
            <a:r>
              <a:rPr lang="en-US" sz="1600" dirty="0">
                <a:latin typeface="Courier" charset="0"/>
                <a:ea typeface="Courier" charset="0"/>
                <a:cs typeface="Courier" charset="0"/>
              </a:rPr>
              <a:t>video: true </a:t>
            </a:r>
            <a:r>
              <a:rPr lang="en-US" sz="1600" dirty="0" smtClean="0">
                <a:latin typeface="Courier" charset="0"/>
                <a:ea typeface="Courier" charset="0"/>
                <a:cs typeface="Courier" charset="0"/>
              </a:rPr>
              <a:t>});</a:t>
            </a:r>
          </a:p>
          <a:p>
            <a:r>
              <a:rPr lang="en-US" sz="1600" dirty="0" err="1" smtClean="0">
                <a:latin typeface="Courier" charset="0"/>
                <a:ea typeface="Courier" charset="0"/>
                <a:cs typeface="Courier" charset="0"/>
              </a:rPr>
              <a:t>p.then</a:t>
            </a:r>
            <a:r>
              <a:rPr lang="en-US" sz="1600" dirty="0" smtClean="0">
                <a:latin typeface="Courier" charset="0"/>
                <a:ea typeface="Courier" charset="0"/>
                <a:cs typeface="Courier" charset="0"/>
              </a:rPr>
              <a:t>(function(</a:t>
            </a:r>
            <a:r>
              <a:rPr lang="en-US" sz="1600" dirty="0" err="1" smtClean="0">
                <a:latin typeface="Courier" charset="0"/>
                <a:ea typeface="Courier" charset="0"/>
                <a:cs typeface="Courier" charset="0"/>
              </a:rPr>
              <a:t>mediaStream</a:t>
            </a:r>
            <a:r>
              <a:rPr lang="en-US" sz="1600" dirty="0">
                <a:latin typeface="Courier" charset="0"/>
                <a:ea typeface="Courier" charset="0"/>
                <a:cs typeface="Courier" charset="0"/>
              </a:rPr>
              <a:t>) </a:t>
            </a:r>
            <a:r>
              <a:rPr lang="en-US" sz="1600" dirty="0" smtClean="0">
                <a:latin typeface="Courier" charset="0"/>
                <a:ea typeface="Courier" charset="0"/>
                <a:cs typeface="Courier" charset="0"/>
              </a:rPr>
              <a:t>{</a:t>
            </a:r>
          </a:p>
          <a:p>
            <a:r>
              <a:rPr lang="en-US" sz="1600" dirty="0" smtClean="0">
                <a:latin typeface="Courier" charset="0"/>
                <a:ea typeface="Courier" charset="0"/>
                <a:cs typeface="Courier" charset="0"/>
              </a:rPr>
              <a:t> </a:t>
            </a:r>
            <a:r>
              <a:rPr lang="zh-CN" altLang="en-US" sz="1600" dirty="0" smtClean="0">
                <a:latin typeface="Courier" charset="0"/>
                <a:ea typeface="Courier" charset="0"/>
                <a:cs typeface="Courier" charset="0"/>
              </a:rPr>
              <a:t> </a:t>
            </a:r>
            <a:r>
              <a:rPr lang="en-US" sz="1600" dirty="0" err="1" smtClean="0">
                <a:latin typeface="Courier" charset="0"/>
                <a:ea typeface="Courier" charset="0"/>
                <a:cs typeface="Courier" charset="0"/>
              </a:rPr>
              <a:t>var</a:t>
            </a:r>
            <a:r>
              <a:rPr lang="en-US" sz="1600" dirty="0" smtClean="0">
                <a:latin typeface="Courier" charset="0"/>
                <a:ea typeface="Courier" charset="0"/>
                <a:cs typeface="Courier" charset="0"/>
              </a:rPr>
              <a:t> </a:t>
            </a:r>
            <a:r>
              <a:rPr lang="en-US" sz="1600" dirty="0">
                <a:latin typeface="Courier" charset="0"/>
                <a:ea typeface="Courier" charset="0"/>
                <a:cs typeface="Courier" charset="0"/>
              </a:rPr>
              <a:t>video = </a:t>
            </a:r>
            <a:r>
              <a:rPr lang="en-US" sz="1600" dirty="0" err="1">
                <a:latin typeface="Courier" charset="0"/>
                <a:ea typeface="Courier" charset="0"/>
                <a:cs typeface="Courier" charset="0"/>
              </a:rPr>
              <a:t>document.querySelector</a:t>
            </a:r>
            <a:r>
              <a:rPr lang="en-US" sz="1600" dirty="0">
                <a:latin typeface="Courier" charset="0"/>
                <a:ea typeface="Courier" charset="0"/>
                <a:cs typeface="Courier" charset="0"/>
              </a:rPr>
              <a:t>('video</a:t>
            </a:r>
            <a:r>
              <a:rPr lang="en-US" sz="1600" dirty="0" smtClean="0">
                <a:latin typeface="Courier" charset="0"/>
                <a:ea typeface="Courier" charset="0"/>
                <a:cs typeface="Courier" charset="0"/>
              </a:rPr>
              <a:t>');</a:t>
            </a:r>
          </a:p>
          <a:p>
            <a:r>
              <a:rPr lang="en-US" sz="1600" dirty="0" smtClean="0">
                <a:latin typeface="Courier" charset="0"/>
                <a:ea typeface="Courier" charset="0"/>
                <a:cs typeface="Courier" charset="0"/>
              </a:rPr>
              <a:t> </a:t>
            </a:r>
            <a:r>
              <a:rPr lang="zh-CN" altLang="en-US" sz="1600" dirty="0" smtClean="0">
                <a:latin typeface="Courier" charset="0"/>
                <a:ea typeface="Courier" charset="0"/>
                <a:cs typeface="Courier" charset="0"/>
              </a:rPr>
              <a:t> </a:t>
            </a:r>
            <a:r>
              <a:rPr lang="en-US" sz="1600" dirty="0" err="1" smtClean="0">
                <a:latin typeface="Courier" charset="0"/>
                <a:ea typeface="Courier" charset="0"/>
                <a:cs typeface="Courier" charset="0"/>
              </a:rPr>
              <a:t>video.src</a:t>
            </a:r>
            <a:r>
              <a:rPr lang="en-US" sz="1600" dirty="0" smtClean="0">
                <a:latin typeface="Courier" charset="0"/>
                <a:ea typeface="Courier" charset="0"/>
                <a:cs typeface="Courier" charset="0"/>
              </a:rPr>
              <a:t> </a:t>
            </a:r>
            <a:r>
              <a:rPr lang="en-US" sz="1600" dirty="0">
                <a:latin typeface="Courier" charset="0"/>
                <a:ea typeface="Courier" charset="0"/>
                <a:cs typeface="Courier" charset="0"/>
              </a:rPr>
              <a:t>= </a:t>
            </a:r>
            <a:r>
              <a:rPr lang="en-US" sz="1600" dirty="0" err="1">
                <a:latin typeface="Courier" charset="0"/>
                <a:ea typeface="Courier" charset="0"/>
                <a:cs typeface="Courier" charset="0"/>
              </a:rPr>
              <a:t>window.URL.createObjectURL</a:t>
            </a:r>
            <a:r>
              <a:rPr lang="en-US" sz="1600" dirty="0">
                <a:latin typeface="Courier" charset="0"/>
                <a:ea typeface="Courier" charset="0"/>
                <a:cs typeface="Courier" charset="0"/>
              </a:rPr>
              <a:t>(</a:t>
            </a:r>
            <a:r>
              <a:rPr lang="en-US" sz="1600" dirty="0" err="1">
                <a:latin typeface="Courier" charset="0"/>
                <a:ea typeface="Courier" charset="0"/>
                <a:cs typeface="Courier" charset="0"/>
              </a:rPr>
              <a:t>mediaStream</a:t>
            </a:r>
            <a:r>
              <a:rPr lang="en-US" sz="1600" dirty="0" smtClean="0">
                <a:latin typeface="Courier" charset="0"/>
                <a:ea typeface="Courier" charset="0"/>
                <a:cs typeface="Courier" charset="0"/>
              </a:rPr>
              <a:t>);</a:t>
            </a:r>
          </a:p>
          <a:p>
            <a:r>
              <a:rPr lang="en-US" sz="1600" dirty="0" smtClean="0">
                <a:latin typeface="Courier" charset="0"/>
                <a:ea typeface="Courier" charset="0"/>
                <a:cs typeface="Courier" charset="0"/>
              </a:rPr>
              <a:t>  </a:t>
            </a:r>
            <a:r>
              <a:rPr lang="en-US" sz="1600" dirty="0" err="1" smtClean="0">
                <a:latin typeface="Courier" charset="0"/>
                <a:ea typeface="Courier" charset="0"/>
                <a:cs typeface="Courier" charset="0"/>
              </a:rPr>
              <a:t>video.onloadedmetadata</a:t>
            </a:r>
            <a:r>
              <a:rPr lang="en-US" sz="1600" dirty="0" smtClean="0">
                <a:latin typeface="Courier" charset="0"/>
                <a:ea typeface="Courier" charset="0"/>
                <a:cs typeface="Courier" charset="0"/>
              </a:rPr>
              <a:t> </a:t>
            </a:r>
            <a:r>
              <a:rPr lang="en-US" sz="1600" dirty="0">
                <a:latin typeface="Courier" charset="0"/>
                <a:ea typeface="Courier" charset="0"/>
                <a:cs typeface="Courier" charset="0"/>
              </a:rPr>
              <a:t>= function(e) </a:t>
            </a:r>
            <a:r>
              <a:rPr lang="en-US" sz="1600" dirty="0" smtClean="0">
                <a:latin typeface="Courier" charset="0"/>
                <a:ea typeface="Courier" charset="0"/>
                <a:cs typeface="Courier" charset="0"/>
              </a:rPr>
              <a:t>{</a:t>
            </a:r>
          </a:p>
          <a:p>
            <a:r>
              <a:rPr lang="en-US" sz="1600" dirty="0" smtClean="0">
                <a:latin typeface="Courier" charset="0"/>
                <a:ea typeface="Courier" charset="0"/>
                <a:cs typeface="Courier" charset="0"/>
              </a:rPr>
              <a:t>    </a:t>
            </a:r>
            <a:r>
              <a:rPr lang="en-US" sz="1600" dirty="0">
                <a:latin typeface="Courier" charset="0"/>
                <a:ea typeface="Courier" charset="0"/>
                <a:cs typeface="Courier" charset="0"/>
              </a:rPr>
              <a:t>// Do something with the video here</a:t>
            </a:r>
            <a:r>
              <a:rPr lang="en-US" sz="1600" dirty="0" smtClean="0">
                <a:latin typeface="Courier" charset="0"/>
                <a:ea typeface="Courier" charset="0"/>
                <a:cs typeface="Courier" charset="0"/>
              </a:rPr>
              <a:t>.</a:t>
            </a:r>
          </a:p>
          <a:p>
            <a:r>
              <a:rPr lang="en-US" sz="1600" dirty="0" smtClean="0">
                <a:latin typeface="Courier" charset="0"/>
                <a:ea typeface="Courier" charset="0"/>
                <a:cs typeface="Courier" charset="0"/>
              </a:rPr>
              <a:t>    </a:t>
            </a:r>
            <a:r>
              <a:rPr lang="en-US" sz="1600" dirty="0" err="1">
                <a:latin typeface="Courier" charset="0"/>
                <a:ea typeface="Courier" charset="0"/>
                <a:cs typeface="Courier" charset="0"/>
              </a:rPr>
              <a:t>console.log</a:t>
            </a:r>
            <a:r>
              <a:rPr lang="en-US" sz="1600" dirty="0">
                <a:latin typeface="Courier" charset="0"/>
                <a:ea typeface="Courier" charset="0"/>
                <a:cs typeface="Courier" charset="0"/>
              </a:rPr>
              <a:t>("on loaded meta data</a:t>
            </a:r>
            <a:r>
              <a:rPr lang="en-US" sz="1600" dirty="0" smtClean="0">
                <a:latin typeface="Courier" charset="0"/>
                <a:ea typeface="Courier" charset="0"/>
                <a:cs typeface="Courier" charset="0"/>
              </a:rPr>
              <a:t>");</a:t>
            </a:r>
          </a:p>
          <a:p>
            <a:r>
              <a:rPr lang="en-US" sz="1600" dirty="0" smtClean="0">
                <a:latin typeface="Courier" charset="0"/>
                <a:ea typeface="Courier" charset="0"/>
                <a:cs typeface="Courier" charset="0"/>
              </a:rPr>
              <a:t>    </a:t>
            </a:r>
            <a:r>
              <a:rPr lang="en-US" sz="1600" dirty="0" err="1">
                <a:latin typeface="Courier" charset="0"/>
                <a:ea typeface="Courier" charset="0"/>
                <a:cs typeface="Courier" charset="0"/>
              </a:rPr>
              <a:t>video.play</a:t>
            </a:r>
            <a:r>
              <a:rPr lang="en-US" sz="1600" dirty="0" smtClean="0">
                <a:latin typeface="Courier" charset="0"/>
                <a:ea typeface="Courier" charset="0"/>
                <a:cs typeface="Courier" charset="0"/>
              </a:rPr>
              <a:t>();</a:t>
            </a:r>
          </a:p>
          <a:p>
            <a:r>
              <a:rPr lang="en-US" sz="1600" dirty="0" smtClean="0">
                <a:latin typeface="Courier" charset="0"/>
                <a:ea typeface="Courier" charset="0"/>
                <a:cs typeface="Courier" charset="0"/>
              </a:rPr>
              <a:t>  };</a:t>
            </a:r>
          </a:p>
          <a:p>
            <a:r>
              <a:rPr lang="en-US" sz="1600" dirty="0" smtClean="0">
                <a:latin typeface="Courier" charset="0"/>
                <a:ea typeface="Courier" charset="0"/>
                <a:cs typeface="Courier" charset="0"/>
              </a:rPr>
              <a:t>});</a:t>
            </a:r>
            <a:endParaRPr lang="en-US" sz="1600" dirty="0">
              <a:effectLst/>
              <a:latin typeface="Courier" charset="0"/>
              <a:ea typeface="Courier" charset="0"/>
              <a:cs typeface="Courier" charset="0"/>
            </a:endParaRPr>
          </a:p>
        </p:txBody>
      </p:sp>
      <p:sp>
        <p:nvSpPr>
          <p:cNvPr id="5" name="TextBox 4"/>
          <p:cNvSpPr txBox="1"/>
          <p:nvPr/>
        </p:nvSpPr>
        <p:spPr>
          <a:xfrm>
            <a:off x="9856519" y="3289465"/>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3806092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Canvas</a:t>
            </a:r>
            <a:endParaRPr lang="en-US" dirty="0"/>
          </a:p>
        </p:txBody>
      </p:sp>
      <p:sp>
        <p:nvSpPr>
          <p:cNvPr id="3" name="Text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43549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Overview</a:t>
            </a:r>
            <a:endParaRPr lang="en-US" dirty="0"/>
          </a:p>
        </p:txBody>
      </p:sp>
      <p:sp>
        <p:nvSpPr>
          <p:cNvPr id="3" name="Content Placeholder 2"/>
          <p:cNvSpPr>
            <a:spLocks noGrp="1"/>
          </p:cNvSpPr>
          <p:nvPr>
            <p:ph idx="1"/>
          </p:nvPr>
        </p:nvSpPr>
        <p:spPr/>
        <p:txBody>
          <a:bodyPr/>
          <a:lstStyle/>
          <a:p>
            <a:r>
              <a:rPr lang="en-US" dirty="0"/>
              <a:t>Canvas is a 2D drawing API recently added to HTML and supported by most browsers (even Internet Explorer 9 beta). </a:t>
            </a:r>
            <a:endParaRPr lang="en-US" dirty="0" smtClean="0"/>
          </a:p>
          <a:p>
            <a:r>
              <a:rPr lang="en-US" dirty="0" smtClean="0"/>
              <a:t>Canvas </a:t>
            </a:r>
            <a:r>
              <a:rPr lang="en-US" dirty="0"/>
              <a:t>allows you to draw anything you want directly in the web browser without the use of plugins like Flash or Java. </a:t>
            </a:r>
            <a:endParaRPr lang="en-US" dirty="0" smtClean="0"/>
          </a:p>
          <a:p>
            <a:r>
              <a:rPr lang="en-US" dirty="0" smtClean="0"/>
              <a:t>With </a:t>
            </a:r>
            <a:r>
              <a:rPr lang="en-US" dirty="0"/>
              <a:t>its deceptively simple API, Canvas can revolutionize how we build web applications for all devices, not just desktops.</a:t>
            </a:r>
          </a:p>
        </p:txBody>
      </p:sp>
    </p:spTree>
    <p:extLst>
      <p:ext uri="{BB962C8B-B14F-4D97-AF65-F5344CB8AC3E}">
        <p14:creationId xmlns:p14="http://schemas.microsoft.com/office/powerpoint/2010/main" val="930138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7823" y="545275"/>
            <a:ext cx="8229600" cy="990600"/>
          </a:xfrm>
        </p:spPr>
        <p:txBody>
          <a:bodyPr/>
          <a:lstStyle/>
          <a:p>
            <a:r>
              <a:rPr lang="en-US" altLang="zh-CN" dirty="0" smtClean="0"/>
              <a:t>Quick</a:t>
            </a:r>
            <a:r>
              <a:rPr lang="zh-CN" altLang="en-US" dirty="0" smtClean="0"/>
              <a:t> </a:t>
            </a:r>
            <a:r>
              <a:rPr lang="en-US" altLang="zh-CN" dirty="0" smtClean="0"/>
              <a:t>Example</a:t>
            </a:r>
            <a:endParaRPr lang="en-US" dirty="0"/>
          </a:p>
        </p:txBody>
      </p:sp>
      <p:sp>
        <p:nvSpPr>
          <p:cNvPr id="4" name="TextBox 3"/>
          <p:cNvSpPr txBox="1"/>
          <p:nvPr/>
        </p:nvSpPr>
        <p:spPr>
          <a:xfrm>
            <a:off x="1173917" y="1619931"/>
            <a:ext cx="7020057" cy="2800767"/>
          </a:xfrm>
          <a:prstGeom prst="rect">
            <a:avLst/>
          </a:prstGeom>
          <a:noFill/>
          <a:ln w="6350" cmpd="sng">
            <a:solidFill>
              <a:schemeClr val="tx1"/>
            </a:solidFill>
          </a:ln>
        </p:spPr>
        <p:txBody>
          <a:bodyPr wrap="square" rtlCol="0">
            <a:spAutoFit/>
          </a:bodyPr>
          <a:lstStyle/>
          <a:p>
            <a:r>
              <a:rPr lang="zh-CN" altLang="en-US" sz="1600" dirty="0" smtClean="0">
                <a:latin typeface="Courier" charset="0"/>
                <a:ea typeface="Courier" charset="0"/>
                <a:cs typeface="Courier" charset="0"/>
              </a:rPr>
              <a:t> </a:t>
            </a:r>
            <a:r>
              <a:rPr lang="en-US" sz="1600" dirty="0" smtClean="0">
                <a:latin typeface="Courier" charset="0"/>
                <a:ea typeface="Courier" charset="0"/>
                <a:cs typeface="Courier" charset="0"/>
              </a:rPr>
              <a:t>&lt;</a:t>
            </a:r>
            <a:r>
              <a:rPr lang="en-US" sz="1600" dirty="0">
                <a:latin typeface="Courier" charset="0"/>
                <a:ea typeface="Courier" charset="0"/>
                <a:cs typeface="Courier" charset="0"/>
              </a:rPr>
              <a:t>html</a:t>
            </a:r>
            <a:r>
              <a:rPr lang="en-US" sz="1600" dirty="0" smtClean="0">
                <a:latin typeface="Courier" charset="0"/>
                <a:ea typeface="Courier" charset="0"/>
                <a:cs typeface="Courier" charset="0"/>
              </a:rPr>
              <a:t>&gt;</a:t>
            </a:r>
          </a:p>
          <a:p>
            <a:r>
              <a:rPr lang="en-US" sz="1600" dirty="0" smtClean="0">
                <a:latin typeface="Courier" charset="0"/>
                <a:ea typeface="Courier" charset="0"/>
                <a:cs typeface="Courier" charset="0"/>
              </a:rPr>
              <a:t> </a:t>
            </a:r>
            <a:r>
              <a:rPr lang="en-US" sz="1600" dirty="0">
                <a:latin typeface="Courier" charset="0"/>
                <a:ea typeface="Courier" charset="0"/>
                <a:cs typeface="Courier" charset="0"/>
              </a:rPr>
              <a:t>&lt;body</a:t>
            </a:r>
            <a:r>
              <a:rPr lang="en-US" sz="1600" dirty="0" smtClean="0">
                <a:latin typeface="Courier" charset="0"/>
                <a:ea typeface="Courier" charset="0"/>
                <a:cs typeface="Courier" charset="0"/>
              </a:rPr>
              <a:t>&gt;</a:t>
            </a:r>
          </a:p>
          <a:p>
            <a:r>
              <a:rPr lang="en-US" sz="1600" dirty="0" smtClean="0">
                <a:latin typeface="Courier" charset="0"/>
                <a:ea typeface="Courier" charset="0"/>
                <a:cs typeface="Courier" charset="0"/>
              </a:rPr>
              <a:t> </a:t>
            </a:r>
            <a:r>
              <a:rPr lang="en-US" sz="1600" dirty="0">
                <a:latin typeface="Courier" charset="0"/>
                <a:ea typeface="Courier" charset="0"/>
                <a:cs typeface="Courier" charset="0"/>
              </a:rPr>
              <a:t>&lt;canvas width</a:t>
            </a:r>
            <a:r>
              <a:rPr lang="en-US" sz="1600" dirty="0" smtClean="0">
                <a:latin typeface="Courier" charset="0"/>
                <a:ea typeface="Courier" charset="0"/>
                <a:cs typeface="Courier" charset="0"/>
              </a:rPr>
              <a:t>=“800” </a:t>
            </a:r>
            <a:r>
              <a:rPr lang="en-US" sz="1600" dirty="0">
                <a:latin typeface="Courier" charset="0"/>
                <a:ea typeface="Courier" charset="0"/>
                <a:cs typeface="Courier" charset="0"/>
              </a:rPr>
              <a:t>height</a:t>
            </a:r>
            <a:r>
              <a:rPr lang="en-US" sz="1600" dirty="0" smtClean="0">
                <a:latin typeface="Courier" charset="0"/>
                <a:ea typeface="Courier" charset="0"/>
                <a:cs typeface="Courier" charset="0"/>
              </a:rPr>
              <a:t>=“600” </a:t>
            </a:r>
            <a:r>
              <a:rPr lang="en-US" sz="1600" dirty="0">
                <a:latin typeface="Courier" charset="0"/>
                <a:ea typeface="Courier" charset="0"/>
                <a:cs typeface="Courier" charset="0"/>
              </a:rPr>
              <a:t>id</a:t>
            </a:r>
            <a:r>
              <a:rPr lang="en-US" sz="1600" dirty="0" smtClean="0">
                <a:latin typeface="Courier" charset="0"/>
                <a:ea typeface="Courier" charset="0"/>
                <a:cs typeface="Courier" charset="0"/>
              </a:rPr>
              <a:t>=“canvas”&gt;&lt;/</a:t>
            </a:r>
            <a:r>
              <a:rPr lang="en-US" sz="1600" dirty="0">
                <a:latin typeface="Courier" charset="0"/>
                <a:ea typeface="Courier" charset="0"/>
                <a:cs typeface="Courier" charset="0"/>
              </a:rPr>
              <a:t>canvas</a:t>
            </a:r>
            <a:r>
              <a:rPr lang="en-US" sz="1600" dirty="0" smtClean="0">
                <a:latin typeface="Courier" charset="0"/>
                <a:ea typeface="Courier" charset="0"/>
                <a:cs typeface="Courier" charset="0"/>
              </a:rPr>
              <a:t>&gt;</a:t>
            </a:r>
          </a:p>
          <a:p>
            <a:r>
              <a:rPr lang="zh-CN" altLang="en-US" sz="1600" dirty="0">
                <a:latin typeface="Courier" charset="0"/>
                <a:ea typeface="Courier" charset="0"/>
                <a:cs typeface="Courier" charset="0"/>
              </a:rPr>
              <a:t> </a:t>
            </a:r>
            <a:r>
              <a:rPr lang="en-US" sz="1600" dirty="0" smtClean="0">
                <a:latin typeface="Courier" charset="0"/>
                <a:ea typeface="Courier" charset="0"/>
                <a:cs typeface="Courier" charset="0"/>
              </a:rPr>
              <a:t>&lt;</a:t>
            </a:r>
            <a:r>
              <a:rPr lang="en-US" sz="1600" dirty="0">
                <a:latin typeface="Courier" charset="0"/>
                <a:ea typeface="Courier" charset="0"/>
                <a:cs typeface="Courier" charset="0"/>
              </a:rPr>
              <a:t>script</a:t>
            </a:r>
            <a:r>
              <a:rPr lang="en-US" sz="1600" dirty="0" smtClean="0">
                <a:latin typeface="Courier" charset="0"/>
                <a:ea typeface="Courier" charset="0"/>
                <a:cs typeface="Courier" charset="0"/>
              </a:rPr>
              <a:t>&gt;</a:t>
            </a:r>
          </a:p>
          <a:p>
            <a:pPr lvl="1"/>
            <a:r>
              <a:rPr lang="en-US" sz="1600" dirty="0" smtClean="0">
                <a:latin typeface="Courier" charset="0"/>
                <a:ea typeface="Courier" charset="0"/>
                <a:cs typeface="Courier" charset="0"/>
              </a:rPr>
              <a:t> </a:t>
            </a:r>
            <a:r>
              <a:rPr lang="en-US" sz="1600" dirty="0" err="1">
                <a:latin typeface="Courier" charset="0"/>
                <a:ea typeface="Courier" charset="0"/>
                <a:cs typeface="Courier" charset="0"/>
              </a:rPr>
              <a:t>var</a:t>
            </a:r>
            <a:r>
              <a:rPr lang="en-US" sz="1600" dirty="0">
                <a:latin typeface="Courier" charset="0"/>
                <a:ea typeface="Courier" charset="0"/>
                <a:cs typeface="Courier" charset="0"/>
              </a:rPr>
              <a:t> canvas = </a:t>
            </a:r>
            <a:r>
              <a:rPr lang="en-US" sz="1600" dirty="0" err="1">
                <a:latin typeface="Courier" charset="0"/>
                <a:ea typeface="Courier" charset="0"/>
                <a:cs typeface="Courier" charset="0"/>
              </a:rPr>
              <a:t>document.getElementById</a:t>
            </a:r>
            <a:r>
              <a:rPr lang="en-US" sz="1600" dirty="0">
                <a:latin typeface="Courier" charset="0"/>
                <a:ea typeface="Courier" charset="0"/>
                <a:cs typeface="Courier" charset="0"/>
              </a:rPr>
              <a:t>('canvas</a:t>
            </a:r>
            <a:r>
              <a:rPr lang="en-US" sz="1600" dirty="0" smtClean="0">
                <a:latin typeface="Courier" charset="0"/>
                <a:ea typeface="Courier" charset="0"/>
                <a:cs typeface="Courier" charset="0"/>
              </a:rPr>
              <a:t>');</a:t>
            </a:r>
          </a:p>
          <a:p>
            <a:pPr lvl="1"/>
            <a:r>
              <a:rPr lang="en-US" sz="1600" dirty="0" smtClean="0">
                <a:latin typeface="Courier" charset="0"/>
                <a:ea typeface="Courier" charset="0"/>
                <a:cs typeface="Courier" charset="0"/>
              </a:rPr>
              <a:t> </a:t>
            </a:r>
            <a:r>
              <a:rPr lang="en-US" sz="1600" dirty="0" err="1">
                <a:latin typeface="Courier" charset="0"/>
                <a:ea typeface="Courier" charset="0"/>
                <a:cs typeface="Courier" charset="0"/>
              </a:rPr>
              <a:t>var</a:t>
            </a:r>
            <a:r>
              <a:rPr lang="en-US" sz="1600" dirty="0">
                <a:latin typeface="Courier" charset="0"/>
                <a:ea typeface="Courier" charset="0"/>
                <a:cs typeface="Courier" charset="0"/>
              </a:rPr>
              <a:t> c = </a:t>
            </a:r>
            <a:r>
              <a:rPr lang="en-US" sz="1600" dirty="0" err="1">
                <a:latin typeface="Courier" charset="0"/>
                <a:ea typeface="Courier" charset="0"/>
                <a:cs typeface="Courier" charset="0"/>
              </a:rPr>
              <a:t>canvas.getContext</a:t>
            </a:r>
            <a:r>
              <a:rPr lang="en-US" sz="1600" dirty="0">
                <a:latin typeface="Courier" charset="0"/>
                <a:ea typeface="Courier" charset="0"/>
                <a:cs typeface="Courier" charset="0"/>
              </a:rPr>
              <a:t>('2d</a:t>
            </a:r>
            <a:r>
              <a:rPr lang="en-US" sz="1600" dirty="0" smtClean="0">
                <a:latin typeface="Courier" charset="0"/>
                <a:ea typeface="Courier" charset="0"/>
                <a:cs typeface="Courier" charset="0"/>
              </a:rPr>
              <a:t>');</a:t>
            </a:r>
          </a:p>
          <a:p>
            <a:pPr lvl="1"/>
            <a:r>
              <a:rPr lang="en-US" sz="1600" dirty="0" smtClean="0">
                <a:latin typeface="Courier" charset="0"/>
                <a:ea typeface="Courier" charset="0"/>
                <a:cs typeface="Courier" charset="0"/>
              </a:rPr>
              <a:t> </a:t>
            </a:r>
            <a:r>
              <a:rPr lang="en-US" sz="1600" dirty="0" err="1">
                <a:latin typeface="Courier" charset="0"/>
                <a:ea typeface="Courier" charset="0"/>
                <a:cs typeface="Courier" charset="0"/>
              </a:rPr>
              <a:t>c.fillStyle</a:t>
            </a:r>
            <a:r>
              <a:rPr lang="en-US" sz="1600" dirty="0">
                <a:latin typeface="Courier" charset="0"/>
                <a:ea typeface="Courier" charset="0"/>
                <a:cs typeface="Courier" charset="0"/>
              </a:rPr>
              <a:t> = "red</a:t>
            </a:r>
            <a:r>
              <a:rPr lang="en-US" sz="1600" dirty="0" smtClean="0">
                <a:latin typeface="Courier" charset="0"/>
                <a:ea typeface="Courier" charset="0"/>
                <a:cs typeface="Courier" charset="0"/>
              </a:rPr>
              <a:t>";</a:t>
            </a:r>
          </a:p>
          <a:p>
            <a:pPr lvl="1"/>
            <a:r>
              <a:rPr lang="en-US" sz="1600" dirty="0" smtClean="0">
                <a:latin typeface="Courier" charset="0"/>
                <a:ea typeface="Courier" charset="0"/>
                <a:cs typeface="Courier" charset="0"/>
              </a:rPr>
              <a:t> </a:t>
            </a:r>
            <a:r>
              <a:rPr lang="en-US" sz="1600" dirty="0" err="1">
                <a:latin typeface="Courier" charset="0"/>
                <a:ea typeface="Courier" charset="0"/>
                <a:cs typeface="Courier" charset="0"/>
              </a:rPr>
              <a:t>c.fillRect</a:t>
            </a:r>
            <a:r>
              <a:rPr lang="en-US" sz="1600" dirty="0">
                <a:latin typeface="Courier" charset="0"/>
                <a:ea typeface="Courier" charset="0"/>
                <a:cs typeface="Courier" charset="0"/>
              </a:rPr>
              <a:t>(100,100,400,300</a:t>
            </a:r>
            <a:r>
              <a:rPr lang="en-US" sz="1600" dirty="0" smtClean="0">
                <a:latin typeface="Courier" charset="0"/>
                <a:ea typeface="Courier" charset="0"/>
                <a:cs typeface="Courier" charset="0"/>
              </a:rPr>
              <a:t>);</a:t>
            </a:r>
          </a:p>
          <a:p>
            <a:r>
              <a:rPr lang="en-US" sz="1600" dirty="0" smtClean="0">
                <a:latin typeface="Courier" charset="0"/>
                <a:ea typeface="Courier" charset="0"/>
                <a:cs typeface="Courier" charset="0"/>
              </a:rPr>
              <a:t> </a:t>
            </a:r>
            <a:r>
              <a:rPr lang="en-US" sz="1600" dirty="0">
                <a:latin typeface="Courier" charset="0"/>
                <a:ea typeface="Courier" charset="0"/>
                <a:cs typeface="Courier" charset="0"/>
              </a:rPr>
              <a:t>&lt;/script</a:t>
            </a:r>
            <a:r>
              <a:rPr lang="en-US" sz="1600" dirty="0" smtClean="0">
                <a:latin typeface="Courier" charset="0"/>
                <a:ea typeface="Courier" charset="0"/>
                <a:cs typeface="Courier" charset="0"/>
              </a:rPr>
              <a:t>&gt;</a:t>
            </a:r>
          </a:p>
          <a:p>
            <a:r>
              <a:rPr lang="en-US" sz="1600" dirty="0" smtClean="0">
                <a:latin typeface="Courier" charset="0"/>
                <a:ea typeface="Courier" charset="0"/>
                <a:cs typeface="Courier" charset="0"/>
              </a:rPr>
              <a:t> </a:t>
            </a:r>
            <a:r>
              <a:rPr lang="en-US" sz="1600" dirty="0">
                <a:latin typeface="Courier" charset="0"/>
                <a:ea typeface="Courier" charset="0"/>
                <a:cs typeface="Courier" charset="0"/>
              </a:rPr>
              <a:t>&lt;/body</a:t>
            </a:r>
            <a:r>
              <a:rPr lang="en-US" sz="1600" dirty="0" smtClean="0">
                <a:latin typeface="Courier" charset="0"/>
                <a:ea typeface="Courier" charset="0"/>
                <a:cs typeface="Courier" charset="0"/>
              </a:rPr>
              <a:t>&gt;</a:t>
            </a:r>
          </a:p>
          <a:p>
            <a:r>
              <a:rPr lang="en-US" sz="1600" dirty="0" smtClean="0">
                <a:latin typeface="Courier" charset="0"/>
                <a:ea typeface="Courier" charset="0"/>
                <a:cs typeface="Courier" charset="0"/>
              </a:rPr>
              <a:t> </a:t>
            </a:r>
            <a:r>
              <a:rPr lang="en-US" sz="1600" dirty="0">
                <a:latin typeface="Courier" charset="0"/>
                <a:ea typeface="Courier" charset="0"/>
                <a:cs typeface="Courier" charset="0"/>
              </a:rPr>
              <a:t>&lt;/html&gt; </a:t>
            </a:r>
            <a:endParaRPr lang="en-US" sz="1600" dirty="0">
              <a:effectLst/>
              <a:latin typeface="Courier" charset="0"/>
              <a:ea typeface="Courier" charset="0"/>
              <a:cs typeface="Courier" charset="0"/>
            </a:endParaRPr>
          </a:p>
        </p:txBody>
      </p:sp>
      <p:sp>
        <p:nvSpPr>
          <p:cNvPr id="5" name="Rectangle 4"/>
          <p:cNvSpPr/>
          <p:nvPr/>
        </p:nvSpPr>
        <p:spPr>
          <a:xfrm>
            <a:off x="3313216" y="4797631"/>
            <a:ext cx="2695698" cy="1721922"/>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2814452" y="4572000"/>
            <a:ext cx="3705101" cy="2185060"/>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860288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Other</a:t>
            </a:r>
            <a:r>
              <a:rPr lang="zh-CN" altLang="en-US" dirty="0" smtClean="0"/>
              <a:t> </a:t>
            </a:r>
            <a:r>
              <a:rPr lang="en-US" altLang="zh-CN" dirty="0" smtClean="0"/>
              <a:t>three</a:t>
            </a:r>
            <a:r>
              <a:rPr lang="zh-CN" altLang="en-US" dirty="0" smtClean="0"/>
              <a:t> </a:t>
            </a:r>
            <a:r>
              <a:rPr lang="en-US" altLang="zh-CN" dirty="0" smtClean="0"/>
              <a:t>ways</a:t>
            </a:r>
            <a:r>
              <a:rPr lang="zh-CN" altLang="en-US" dirty="0" smtClean="0"/>
              <a:t> </a:t>
            </a:r>
            <a:r>
              <a:rPr lang="en-US" altLang="zh-CN" dirty="0" smtClean="0"/>
              <a:t>to</a:t>
            </a:r>
            <a:r>
              <a:rPr lang="zh-CN" altLang="en-US" dirty="0" smtClean="0"/>
              <a:t> </a:t>
            </a:r>
            <a:r>
              <a:rPr lang="en-US" altLang="zh-CN" dirty="0" smtClean="0"/>
              <a:t>draw</a:t>
            </a:r>
            <a:r>
              <a:rPr lang="zh-CN" altLang="en-US" dirty="0" smtClean="0"/>
              <a:t> </a:t>
            </a:r>
            <a:r>
              <a:rPr lang="en-US" altLang="zh-CN" dirty="0" smtClean="0"/>
              <a:t>things</a:t>
            </a:r>
            <a:endParaRPr lang="en-US" dirty="0"/>
          </a:p>
        </p:txBody>
      </p:sp>
      <p:sp>
        <p:nvSpPr>
          <p:cNvPr id="3" name="Content Placeholder 2"/>
          <p:cNvSpPr>
            <a:spLocks noGrp="1"/>
          </p:cNvSpPr>
          <p:nvPr>
            <p:ph idx="1"/>
          </p:nvPr>
        </p:nvSpPr>
        <p:spPr/>
        <p:txBody>
          <a:bodyPr>
            <a:normAutofit fontScale="85000" lnSpcReduction="10000"/>
          </a:bodyPr>
          <a:lstStyle/>
          <a:p>
            <a:r>
              <a:rPr lang="en-US" b="1" dirty="0"/>
              <a:t>SVG</a:t>
            </a:r>
            <a:r>
              <a:rPr lang="en-US" dirty="0"/>
              <a:t>: SVG is a vector API that draws shapes. Each shape has an object that you can attach event handlers to. If you zoom in the shape stays smooth, whereas Canvas would become pixelated</a:t>
            </a:r>
            <a:r>
              <a:rPr lang="en-US" dirty="0" smtClean="0"/>
              <a:t>.</a:t>
            </a:r>
          </a:p>
          <a:p>
            <a:endParaRPr lang="en-US" dirty="0"/>
          </a:p>
          <a:p>
            <a:r>
              <a:rPr lang="en-US" b="1" dirty="0"/>
              <a:t>CSS</a:t>
            </a:r>
            <a:r>
              <a:rPr lang="en-US" dirty="0"/>
              <a:t>: CSS is really about styling DOM elements. Since there are no DOM objects for things you draw in Canvas you can't use CSS to style it. CSS will only affect the </a:t>
            </a:r>
            <a:r>
              <a:rPr lang="en-US" dirty="0" err="1"/>
              <a:t>rectanglar</a:t>
            </a:r>
            <a:r>
              <a:rPr lang="en-US" dirty="0"/>
              <a:t> area of the Canvas itself, so you can set a border and background color, but that's it</a:t>
            </a:r>
            <a:r>
              <a:rPr lang="en-US" dirty="0" smtClean="0"/>
              <a:t>.</a:t>
            </a:r>
          </a:p>
          <a:p>
            <a:endParaRPr lang="en-US" dirty="0"/>
          </a:p>
          <a:p>
            <a:r>
              <a:rPr lang="en-US" b="1" dirty="0"/>
              <a:t>DOM animation</a:t>
            </a:r>
            <a:r>
              <a:rPr lang="en-US" dirty="0"/>
              <a:t>: The DOM, or Document Object Model, defines an object for everything on the screen. DOM animation, either by using CSS or JavaScript to move objects around, can be smoother in some cases than doing it with Canvas, but it depends on your browser implementation</a:t>
            </a:r>
            <a:r>
              <a:rPr lang="en-US" dirty="0" smtClean="0"/>
              <a:t>.</a:t>
            </a:r>
            <a:r>
              <a:rPr lang="en-US" dirty="0"/>
              <a:t/>
            </a:r>
            <a:br>
              <a:rPr lang="en-US" dirty="0"/>
            </a:br>
            <a:endParaRPr lang="en-US" dirty="0"/>
          </a:p>
        </p:txBody>
      </p:sp>
    </p:spTree>
    <p:extLst>
      <p:ext uri="{BB962C8B-B14F-4D97-AF65-F5344CB8AC3E}">
        <p14:creationId xmlns:p14="http://schemas.microsoft.com/office/powerpoint/2010/main" val="18488419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Paths</a:t>
            </a:r>
            <a:endParaRPr lang="en-US" dirty="0"/>
          </a:p>
        </p:txBody>
      </p:sp>
      <p:sp>
        <p:nvSpPr>
          <p:cNvPr id="4" name="TextBox 3"/>
          <p:cNvSpPr txBox="1"/>
          <p:nvPr/>
        </p:nvSpPr>
        <p:spPr>
          <a:xfrm>
            <a:off x="972037" y="1524000"/>
            <a:ext cx="7020057" cy="3046988"/>
          </a:xfrm>
          <a:prstGeom prst="rect">
            <a:avLst/>
          </a:prstGeom>
          <a:noFill/>
          <a:ln w="6350" cmpd="sng">
            <a:solidFill>
              <a:schemeClr val="tx1"/>
            </a:solidFill>
          </a:ln>
        </p:spPr>
        <p:txBody>
          <a:bodyPr wrap="square" rtlCol="0">
            <a:spAutoFit/>
          </a:bodyPr>
          <a:lstStyle/>
          <a:p>
            <a:r>
              <a:rPr lang="en-US" sz="1600" dirty="0" err="1">
                <a:latin typeface="Courier" charset="0"/>
                <a:ea typeface="Courier" charset="0"/>
                <a:cs typeface="Courier" charset="0"/>
              </a:rPr>
              <a:t>c.fillStyle</a:t>
            </a:r>
            <a:r>
              <a:rPr lang="en-US" sz="1600" dirty="0">
                <a:latin typeface="Courier" charset="0"/>
                <a:ea typeface="Courier" charset="0"/>
                <a:cs typeface="Courier" charset="0"/>
              </a:rPr>
              <a:t> = 'red'; </a:t>
            </a:r>
            <a:endParaRPr lang="en-US" sz="1600" dirty="0" smtClean="0">
              <a:latin typeface="Courier" charset="0"/>
              <a:ea typeface="Courier" charset="0"/>
              <a:cs typeface="Courier" charset="0"/>
            </a:endParaRPr>
          </a:p>
          <a:p>
            <a:r>
              <a:rPr lang="en-US" sz="1600" dirty="0" err="1" smtClean="0">
                <a:latin typeface="Courier" charset="0"/>
                <a:ea typeface="Courier" charset="0"/>
                <a:cs typeface="Courier" charset="0"/>
              </a:rPr>
              <a:t>c.beginPath</a:t>
            </a:r>
            <a:r>
              <a:rPr lang="en-US" sz="1600" dirty="0">
                <a:latin typeface="Courier" charset="0"/>
                <a:ea typeface="Courier" charset="0"/>
                <a:cs typeface="Courier" charset="0"/>
              </a:rPr>
              <a:t>(); </a:t>
            </a:r>
            <a:endParaRPr lang="en-US" sz="1600" dirty="0" smtClean="0">
              <a:latin typeface="Courier" charset="0"/>
              <a:ea typeface="Courier" charset="0"/>
              <a:cs typeface="Courier" charset="0"/>
            </a:endParaRPr>
          </a:p>
          <a:p>
            <a:r>
              <a:rPr lang="en-US" sz="1600" dirty="0" err="1" smtClean="0">
                <a:latin typeface="Courier" charset="0"/>
                <a:ea typeface="Courier" charset="0"/>
                <a:cs typeface="Courier" charset="0"/>
              </a:rPr>
              <a:t>c.moveTo</a:t>
            </a:r>
            <a:r>
              <a:rPr lang="en-US" sz="1600" dirty="0" smtClean="0">
                <a:latin typeface="Courier" charset="0"/>
                <a:ea typeface="Courier" charset="0"/>
                <a:cs typeface="Courier" charset="0"/>
              </a:rPr>
              <a:t>(10,30</a:t>
            </a:r>
            <a:r>
              <a:rPr lang="en-US" sz="1600" dirty="0">
                <a:latin typeface="Courier" charset="0"/>
                <a:ea typeface="Courier" charset="0"/>
                <a:cs typeface="Courier" charset="0"/>
              </a:rPr>
              <a:t>); </a:t>
            </a:r>
            <a:endParaRPr lang="en-US" sz="1600" dirty="0" smtClean="0">
              <a:latin typeface="Courier" charset="0"/>
              <a:ea typeface="Courier" charset="0"/>
              <a:cs typeface="Courier" charset="0"/>
            </a:endParaRPr>
          </a:p>
          <a:p>
            <a:r>
              <a:rPr lang="en-US" sz="1600" dirty="0" err="1" smtClean="0">
                <a:latin typeface="Courier" charset="0"/>
                <a:ea typeface="Courier" charset="0"/>
                <a:cs typeface="Courier" charset="0"/>
              </a:rPr>
              <a:t>c.bezierCurveTo</a:t>
            </a:r>
            <a:r>
              <a:rPr lang="en-US" sz="1600" dirty="0" smtClean="0">
                <a:latin typeface="Courier" charset="0"/>
                <a:ea typeface="Courier" charset="0"/>
                <a:cs typeface="Courier" charset="0"/>
              </a:rPr>
              <a:t>(50,90,159</a:t>
            </a:r>
            <a:r>
              <a:rPr lang="en-US" sz="1600" dirty="0">
                <a:latin typeface="Courier" charset="0"/>
                <a:ea typeface="Courier" charset="0"/>
                <a:cs typeface="Courier" charset="0"/>
              </a:rPr>
              <a:t>,-30,200,30); </a:t>
            </a:r>
            <a:r>
              <a:rPr lang="en-US" sz="1600" dirty="0" err="1">
                <a:latin typeface="Courier" charset="0"/>
                <a:ea typeface="Courier" charset="0"/>
                <a:cs typeface="Courier" charset="0"/>
              </a:rPr>
              <a:t>c.lineTo</a:t>
            </a:r>
            <a:r>
              <a:rPr lang="en-US" sz="1600" dirty="0">
                <a:latin typeface="Courier" charset="0"/>
                <a:ea typeface="Courier" charset="0"/>
                <a:cs typeface="Courier" charset="0"/>
              </a:rPr>
              <a:t>(200,90); </a:t>
            </a:r>
            <a:endParaRPr lang="en-US" sz="1600" dirty="0" smtClean="0">
              <a:latin typeface="Courier" charset="0"/>
              <a:ea typeface="Courier" charset="0"/>
              <a:cs typeface="Courier" charset="0"/>
            </a:endParaRPr>
          </a:p>
          <a:p>
            <a:r>
              <a:rPr lang="en-US" sz="1600" dirty="0" err="1" smtClean="0">
                <a:latin typeface="Courier" charset="0"/>
                <a:ea typeface="Courier" charset="0"/>
                <a:cs typeface="Courier" charset="0"/>
              </a:rPr>
              <a:t>c.lineTo</a:t>
            </a:r>
            <a:r>
              <a:rPr lang="en-US" sz="1600" dirty="0" smtClean="0">
                <a:latin typeface="Courier" charset="0"/>
                <a:ea typeface="Courier" charset="0"/>
                <a:cs typeface="Courier" charset="0"/>
              </a:rPr>
              <a:t>(10,90</a:t>
            </a:r>
            <a:r>
              <a:rPr lang="en-US" sz="1600" dirty="0">
                <a:latin typeface="Courier" charset="0"/>
                <a:ea typeface="Courier" charset="0"/>
                <a:cs typeface="Courier" charset="0"/>
              </a:rPr>
              <a:t>); </a:t>
            </a:r>
            <a:endParaRPr lang="en-US" sz="1600" dirty="0" smtClean="0">
              <a:latin typeface="Courier" charset="0"/>
              <a:ea typeface="Courier" charset="0"/>
              <a:cs typeface="Courier" charset="0"/>
            </a:endParaRPr>
          </a:p>
          <a:p>
            <a:r>
              <a:rPr lang="en-US" sz="1600" dirty="0" err="1" smtClean="0">
                <a:latin typeface="Courier" charset="0"/>
                <a:ea typeface="Courier" charset="0"/>
                <a:cs typeface="Courier" charset="0"/>
              </a:rPr>
              <a:t>c.closePath</a:t>
            </a:r>
            <a:r>
              <a:rPr lang="en-US" sz="1600" dirty="0">
                <a:latin typeface="Courier" charset="0"/>
                <a:ea typeface="Courier" charset="0"/>
                <a:cs typeface="Courier" charset="0"/>
              </a:rPr>
              <a:t>(); </a:t>
            </a:r>
            <a:endParaRPr lang="en-US" sz="1600" dirty="0" smtClean="0">
              <a:latin typeface="Courier" charset="0"/>
              <a:ea typeface="Courier" charset="0"/>
              <a:cs typeface="Courier" charset="0"/>
            </a:endParaRPr>
          </a:p>
          <a:p>
            <a:r>
              <a:rPr lang="en-US" sz="1600" dirty="0" err="1" smtClean="0">
                <a:latin typeface="Courier" charset="0"/>
                <a:ea typeface="Courier" charset="0"/>
                <a:cs typeface="Courier" charset="0"/>
              </a:rPr>
              <a:t>c.fill</a:t>
            </a:r>
            <a:r>
              <a:rPr lang="en-US" sz="1600" dirty="0">
                <a:latin typeface="Courier" charset="0"/>
                <a:ea typeface="Courier" charset="0"/>
                <a:cs typeface="Courier" charset="0"/>
              </a:rPr>
              <a:t>(); </a:t>
            </a:r>
            <a:endParaRPr lang="en-US" sz="1600" dirty="0" smtClean="0">
              <a:latin typeface="Courier" charset="0"/>
              <a:ea typeface="Courier" charset="0"/>
              <a:cs typeface="Courier" charset="0"/>
            </a:endParaRPr>
          </a:p>
          <a:p>
            <a:endParaRPr lang="en-US" sz="1600" dirty="0" smtClean="0">
              <a:latin typeface="Courier" charset="0"/>
              <a:ea typeface="Courier" charset="0"/>
              <a:cs typeface="Courier" charset="0"/>
            </a:endParaRPr>
          </a:p>
          <a:p>
            <a:r>
              <a:rPr lang="en-US" sz="1600" dirty="0" err="1" smtClean="0">
                <a:latin typeface="Courier" charset="0"/>
                <a:ea typeface="Courier" charset="0"/>
                <a:cs typeface="Courier" charset="0"/>
              </a:rPr>
              <a:t>c.lineWidth</a:t>
            </a:r>
            <a:r>
              <a:rPr lang="en-US" sz="1600" dirty="0" smtClean="0">
                <a:latin typeface="Courier" charset="0"/>
                <a:ea typeface="Courier" charset="0"/>
                <a:cs typeface="Courier" charset="0"/>
              </a:rPr>
              <a:t> </a:t>
            </a:r>
            <a:r>
              <a:rPr lang="en-US" sz="1600" dirty="0">
                <a:latin typeface="Courier" charset="0"/>
                <a:ea typeface="Courier" charset="0"/>
                <a:cs typeface="Courier" charset="0"/>
              </a:rPr>
              <a:t>= </a:t>
            </a:r>
            <a:r>
              <a:rPr lang="en-US" sz="1600" dirty="0" smtClean="0">
                <a:latin typeface="Courier" charset="0"/>
                <a:ea typeface="Courier" charset="0"/>
                <a:cs typeface="Courier" charset="0"/>
              </a:rPr>
              <a:t>4; </a:t>
            </a:r>
          </a:p>
          <a:p>
            <a:r>
              <a:rPr lang="en-US" sz="1600" dirty="0" err="1" smtClean="0">
                <a:latin typeface="Courier" charset="0"/>
                <a:ea typeface="Courier" charset="0"/>
                <a:cs typeface="Courier" charset="0"/>
              </a:rPr>
              <a:t>c.strokeStyle</a:t>
            </a:r>
            <a:r>
              <a:rPr lang="en-US" sz="1600" dirty="0" smtClean="0">
                <a:latin typeface="Courier" charset="0"/>
                <a:ea typeface="Courier" charset="0"/>
                <a:cs typeface="Courier" charset="0"/>
              </a:rPr>
              <a:t> </a:t>
            </a:r>
            <a:r>
              <a:rPr lang="en-US" sz="1600" dirty="0">
                <a:latin typeface="Courier" charset="0"/>
                <a:ea typeface="Courier" charset="0"/>
                <a:cs typeface="Courier" charset="0"/>
              </a:rPr>
              <a:t>= 'black'; </a:t>
            </a:r>
            <a:endParaRPr lang="en-US" sz="1600" dirty="0" smtClean="0">
              <a:latin typeface="Courier" charset="0"/>
              <a:ea typeface="Courier" charset="0"/>
              <a:cs typeface="Courier" charset="0"/>
            </a:endParaRPr>
          </a:p>
          <a:p>
            <a:r>
              <a:rPr lang="en-US" sz="1600" dirty="0" err="1" smtClean="0">
                <a:latin typeface="Courier" charset="0"/>
                <a:ea typeface="Courier" charset="0"/>
                <a:cs typeface="Courier" charset="0"/>
              </a:rPr>
              <a:t>c.stroke</a:t>
            </a:r>
            <a:r>
              <a:rPr lang="en-US" sz="1600" dirty="0">
                <a:latin typeface="Courier" charset="0"/>
                <a:ea typeface="Courier" charset="0"/>
                <a:cs typeface="Courier" charset="0"/>
              </a:rPr>
              <a:t>(); </a:t>
            </a:r>
            <a:endParaRPr lang="en-US" sz="1600" dirty="0">
              <a:effectLst/>
              <a:latin typeface="Courier" charset="0"/>
              <a:ea typeface="Courier" charset="0"/>
              <a:cs typeface="Courier" charset="0"/>
            </a:endParaRPr>
          </a:p>
        </p:txBody>
      </p:sp>
      <p:pic>
        <p:nvPicPr>
          <p:cNvPr id="5" name="Picture 4"/>
          <p:cNvPicPr>
            <a:picLocks noChangeAspect="1"/>
          </p:cNvPicPr>
          <p:nvPr/>
        </p:nvPicPr>
        <p:blipFill>
          <a:blip r:embed="rId2"/>
          <a:stretch>
            <a:fillRect/>
          </a:stretch>
        </p:blipFill>
        <p:spPr>
          <a:xfrm>
            <a:off x="3082635" y="4926588"/>
            <a:ext cx="3810000" cy="1270000"/>
          </a:xfrm>
          <a:prstGeom prst="rect">
            <a:avLst/>
          </a:prstGeom>
        </p:spPr>
      </p:pic>
    </p:spTree>
    <p:extLst>
      <p:ext uri="{BB962C8B-B14F-4D97-AF65-F5344CB8AC3E}">
        <p14:creationId xmlns:p14="http://schemas.microsoft.com/office/powerpoint/2010/main" val="193924347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Images</a:t>
            </a:r>
            <a:endParaRPr lang="en-US" dirty="0"/>
          </a:p>
        </p:txBody>
      </p:sp>
      <p:sp>
        <p:nvSpPr>
          <p:cNvPr id="4" name="Content Placeholder 3"/>
          <p:cNvSpPr txBox="1">
            <a:spLocks noGrp="1"/>
          </p:cNvSpPr>
          <p:nvPr>
            <p:ph idx="1"/>
          </p:nvPr>
        </p:nvSpPr>
        <p:spPr>
          <a:xfrm>
            <a:off x="457200" y="1730829"/>
            <a:ext cx="8229600" cy="2406813"/>
          </a:xfrm>
          <a:prstGeom prst="rect">
            <a:avLst/>
          </a:prstGeom>
          <a:noFill/>
          <a:ln w="6350" cmpd="sng">
            <a:solidFill>
              <a:schemeClr val="tx1"/>
            </a:solidFill>
          </a:ln>
        </p:spPr>
        <p:txBody>
          <a:bodyPr wrap="square" rtlCol="0">
            <a:spAutoFit/>
          </a:bodyPr>
          <a:lstStyle/>
          <a:p>
            <a:r>
              <a:rPr lang="en-US" altLang="zh-CN" sz="1600" dirty="0" err="1">
                <a:latin typeface="Courier" charset="0"/>
                <a:ea typeface="Courier" charset="0"/>
                <a:cs typeface="Courier" charset="0"/>
              </a:rPr>
              <a:t>v</a:t>
            </a:r>
            <a:r>
              <a:rPr lang="en-US" altLang="zh-CN" sz="1600" dirty="0" err="1" smtClean="0">
                <a:latin typeface="Courier" charset="0"/>
                <a:ea typeface="Courier" charset="0"/>
                <a:cs typeface="Courier" charset="0"/>
              </a:rPr>
              <a:t>ar</a:t>
            </a:r>
            <a:r>
              <a:rPr lang="zh-CN" altLang="en-US" sz="1600" dirty="0" smtClean="0">
                <a:latin typeface="Courier" charset="0"/>
                <a:ea typeface="Courier" charset="0"/>
                <a:cs typeface="Courier" charset="0"/>
              </a:rPr>
              <a:t> </a:t>
            </a:r>
            <a:r>
              <a:rPr lang="en-US" sz="1600" dirty="0" smtClean="0">
                <a:latin typeface="Courier" charset="0"/>
                <a:ea typeface="Courier" charset="0"/>
                <a:cs typeface="Courier" charset="0"/>
              </a:rPr>
              <a:t>image </a:t>
            </a:r>
            <a:r>
              <a:rPr lang="en-US" sz="1600" dirty="0">
                <a:latin typeface="Courier" charset="0"/>
                <a:ea typeface="Courier" charset="0"/>
                <a:cs typeface="Courier" charset="0"/>
              </a:rPr>
              <a:t>= new Image();     </a:t>
            </a:r>
            <a:endParaRPr lang="en-US" sz="1600" dirty="0" smtClean="0">
              <a:latin typeface="Courier" charset="0"/>
              <a:ea typeface="Courier" charset="0"/>
              <a:cs typeface="Courier" charset="0"/>
            </a:endParaRPr>
          </a:p>
          <a:p>
            <a:r>
              <a:rPr lang="en-US" sz="1600" dirty="0" err="1" smtClean="0">
                <a:latin typeface="Courier" charset="0"/>
                <a:ea typeface="Courier" charset="0"/>
                <a:cs typeface="Courier" charset="0"/>
              </a:rPr>
              <a:t>image.src</a:t>
            </a:r>
            <a:r>
              <a:rPr lang="en-US" sz="1600" dirty="0" smtClean="0">
                <a:latin typeface="Courier" charset="0"/>
                <a:ea typeface="Courier" charset="0"/>
                <a:cs typeface="Courier" charset="0"/>
              </a:rPr>
              <a:t> </a:t>
            </a:r>
            <a:r>
              <a:rPr lang="en-US" sz="1600" dirty="0">
                <a:latin typeface="Courier" charset="0"/>
                <a:ea typeface="Courier" charset="0"/>
                <a:cs typeface="Courier" charset="0"/>
              </a:rPr>
              <a:t>= "images/</a:t>
            </a:r>
            <a:r>
              <a:rPr lang="en-US" sz="1600" dirty="0" err="1">
                <a:latin typeface="Courier" charset="0"/>
                <a:ea typeface="Courier" charset="0"/>
                <a:cs typeface="Courier" charset="0"/>
              </a:rPr>
              <a:t>Sinistar</a:t>
            </a:r>
            <a:r>
              <a:rPr lang="en-US" sz="1600" dirty="0">
                <a:latin typeface="Courier" charset="0"/>
                <a:ea typeface="Courier" charset="0"/>
                <a:cs typeface="Courier" charset="0"/>
              </a:rPr>
              <a:t>/Hunter1.bmp";</a:t>
            </a:r>
          </a:p>
          <a:p>
            <a:endParaRPr lang="en-US" sz="1600" dirty="0">
              <a:latin typeface="Courier" charset="0"/>
              <a:ea typeface="Courier" charset="0"/>
              <a:cs typeface="Courier" charset="0"/>
            </a:endParaRPr>
          </a:p>
          <a:p>
            <a:r>
              <a:rPr lang="en-US" sz="1600" dirty="0" err="1" smtClean="0">
                <a:latin typeface="Courier" charset="0"/>
                <a:ea typeface="Courier" charset="0"/>
                <a:cs typeface="Courier" charset="0"/>
              </a:rPr>
              <a:t>c.drawImage</a:t>
            </a:r>
            <a:r>
              <a:rPr lang="en-US" sz="1600" dirty="0" smtClean="0">
                <a:latin typeface="Courier" charset="0"/>
                <a:ea typeface="Courier" charset="0"/>
                <a:cs typeface="Courier" charset="0"/>
              </a:rPr>
              <a:t>(</a:t>
            </a:r>
          </a:p>
          <a:p>
            <a:r>
              <a:rPr lang="zh-CN" altLang="en-US" sz="1600" dirty="0">
                <a:latin typeface="Courier" charset="0"/>
                <a:ea typeface="Courier" charset="0"/>
                <a:cs typeface="Courier" charset="0"/>
              </a:rPr>
              <a:t> </a:t>
            </a:r>
            <a:r>
              <a:rPr lang="zh-CN" altLang="en-US" sz="1600" dirty="0" smtClean="0">
                <a:latin typeface="Courier" charset="0"/>
                <a:ea typeface="Courier" charset="0"/>
                <a:cs typeface="Courier" charset="0"/>
              </a:rPr>
              <a:t>     </a:t>
            </a:r>
            <a:r>
              <a:rPr lang="en-US" sz="1600" dirty="0" smtClean="0">
                <a:latin typeface="Courier" charset="0"/>
                <a:ea typeface="Courier" charset="0"/>
                <a:cs typeface="Courier" charset="0"/>
              </a:rPr>
              <a:t>im</a:t>
            </a:r>
            <a:r>
              <a:rPr lang="en-US" altLang="zh-CN" sz="1600" dirty="0" smtClean="0">
                <a:latin typeface="Courier" charset="0"/>
                <a:ea typeface="Courier" charset="0"/>
                <a:cs typeface="Courier" charset="0"/>
              </a:rPr>
              <a:t>a</a:t>
            </a:r>
            <a:r>
              <a:rPr lang="en-US" sz="1600" dirty="0" smtClean="0">
                <a:latin typeface="Courier" charset="0"/>
                <a:ea typeface="Courier" charset="0"/>
                <a:cs typeface="Courier" charset="0"/>
              </a:rPr>
              <a:t>g</a:t>
            </a:r>
            <a:r>
              <a:rPr lang="en-US" altLang="zh-CN" sz="1600" dirty="0" smtClean="0">
                <a:latin typeface="Courier" charset="0"/>
                <a:ea typeface="Courier" charset="0"/>
                <a:cs typeface="Courier" charset="0"/>
              </a:rPr>
              <a:t>e</a:t>
            </a:r>
            <a:r>
              <a:rPr lang="en-US" sz="1600" dirty="0" smtClean="0">
                <a:latin typeface="Courier" charset="0"/>
                <a:ea typeface="Courier" charset="0"/>
                <a:cs typeface="Courier" charset="0"/>
              </a:rPr>
              <a:t>, </a:t>
            </a:r>
            <a:r>
              <a:rPr lang="en-US" sz="1600" dirty="0">
                <a:latin typeface="Courier" charset="0"/>
                <a:ea typeface="Courier" charset="0"/>
                <a:cs typeface="Courier" charset="0"/>
              </a:rPr>
              <a:t>//draw stretched </a:t>
            </a:r>
            <a:endParaRPr lang="en-US" sz="1600" dirty="0" smtClean="0">
              <a:latin typeface="Courier" charset="0"/>
              <a:ea typeface="Courier" charset="0"/>
              <a:cs typeface="Courier" charset="0"/>
            </a:endParaRPr>
          </a:p>
          <a:p>
            <a:r>
              <a:rPr lang="zh-CN" altLang="en-US" sz="1600" dirty="0" smtClean="0">
                <a:latin typeface="Courier" charset="0"/>
                <a:ea typeface="Courier" charset="0"/>
                <a:cs typeface="Courier" charset="0"/>
              </a:rPr>
              <a:t>      </a:t>
            </a:r>
            <a:r>
              <a:rPr lang="en-US" sz="1600" dirty="0" smtClean="0">
                <a:latin typeface="Courier" charset="0"/>
                <a:ea typeface="Courier" charset="0"/>
                <a:cs typeface="Courier" charset="0"/>
              </a:rPr>
              <a:t>0,0,66,66</a:t>
            </a:r>
            <a:r>
              <a:rPr lang="en-US" sz="1600" dirty="0">
                <a:latin typeface="Courier" charset="0"/>
                <a:ea typeface="Courier" charset="0"/>
                <a:cs typeface="Courier" charset="0"/>
              </a:rPr>
              <a:t>, //source (</a:t>
            </a:r>
            <a:r>
              <a:rPr lang="en-US" sz="1600" dirty="0" err="1">
                <a:latin typeface="Courier" charset="0"/>
                <a:ea typeface="Courier" charset="0"/>
                <a:cs typeface="Courier" charset="0"/>
              </a:rPr>
              <a:t>x,y,w,h</a:t>
            </a:r>
            <a:r>
              <a:rPr lang="en-US" sz="1600" dirty="0">
                <a:latin typeface="Courier" charset="0"/>
                <a:ea typeface="Courier" charset="0"/>
                <a:cs typeface="Courier" charset="0"/>
              </a:rPr>
              <a:t>) </a:t>
            </a:r>
            <a:endParaRPr lang="en-US" sz="1600" dirty="0" smtClean="0">
              <a:latin typeface="Courier" charset="0"/>
              <a:ea typeface="Courier" charset="0"/>
              <a:cs typeface="Courier" charset="0"/>
            </a:endParaRPr>
          </a:p>
          <a:p>
            <a:r>
              <a:rPr lang="zh-CN" altLang="en-US" sz="1600" dirty="0" smtClean="0">
                <a:latin typeface="Courier" charset="0"/>
                <a:ea typeface="Courier" charset="0"/>
                <a:cs typeface="Courier" charset="0"/>
              </a:rPr>
              <a:t>      </a:t>
            </a:r>
            <a:r>
              <a:rPr lang="en-US" sz="1600" dirty="0" smtClean="0">
                <a:latin typeface="Courier" charset="0"/>
                <a:ea typeface="Courier" charset="0"/>
                <a:cs typeface="Courier" charset="0"/>
              </a:rPr>
              <a:t>100,0,100,100</a:t>
            </a:r>
            <a:r>
              <a:rPr lang="en-US" sz="1600" dirty="0">
                <a:latin typeface="Courier" charset="0"/>
                <a:ea typeface="Courier" charset="0"/>
                <a:cs typeface="Courier" charset="0"/>
              </a:rPr>
              <a:t>//destination (</a:t>
            </a:r>
            <a:r>
              <a:rPr lang="en-US" sz="1600" dirty="0" err="1">
                <a:latin typeface="Courier" charset="0"/>
                <a:ea typeface="Courier" charset="0"/>
                <a:cs typeface="Courier" charset="0"/>
              </a:rPr>
              <a:t>x,y,w,h</a:t>
            </a:r>
            <a:r>
              <a:rPr lang="en-US" sz="1600" dirty="0">
                <a:latin typeface="Courier" charset="0"/>
                <a:ea typeface="Courier" charset="0"/>
                <a:cs typeface="Courier" charset="0"/>
              </a:rPr>
              <a:t>) </a:t>
            </a:r>
            <a:endParaRPr lang="en-US" sz="1600" dirty="0" smtClean="0">
              <a:latin typeface="Courier" charset="0"/>
              <a:ea typeface="Courier" charset="0"/>
              <a:cs typeface="Courier" charset="0"/>
            </a:endParaRPr>
          </a:p>
          <a:p>
            <a:r>
              <a:rPr lang="en-US" sz="1600" dirty="0" smtClean="0">
                <a:latin typeface="Courier" charset="0"/>
                <a:ea typeface="Courier" charset="0"/>
                <a:cs typeface="Courier" charset="0"/>
              </a:rPr>
              <a:t>);</a:t>
            </a:r>
            <a:endParaRPr lang="en-US" sz="1600" dirty="0">
              <a:latin typeface="Courier" charset="0"/>
              <a:ea typeface="Courier" charset="0"/>
              <a:cs typeface="Courier" charset="0"/>
            </a:endParaRPr>
          </a:p>
        </p:txBody>
      </p:sp>
    </p:spTree>
    <p:extLst>
      <p:ext uri="{BB962C8B-B14F-4D97-AF65-F5344CB8AC3E}">
        <p14:creationId xmlns:p14="http://schemas.microsoft.com/office/powerpoint/2010/main" val="6394933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Opacity</a:t>
            </a:r>
            <a:endParaRPr lang="en-US" dirty="0"/>
          </a:p>
        </p:txBody>
      </p:sp>
      <p:sp>
        <p:nvSpPr>
          <p:cNvPr id="5" name="Content Placeholder 3"/>
          <p:cNvSpPr txBox="1">
            <a:spLocks/>
          </p:cNvSpPr>
          <p:nvPr/>
        </p:nvSpPr>
        <p:spPr>
          <a:xfrm>
            <a:off x="457200" y="1730829"/>
            <a:ext cx="8229600" cy="2111347"/>
          </a:xfrm>
          <a:prstGeom prst="rect">
            <a:avLst/>
          </a:prstGeom>
          <a:noFill/>
          <a:ln w="6350" cmpd="sng">
            <a:solidFill>
              <a:schemeClr val="tx1"/>
            </a:solidFill>
          </a:ln>
        </p:spPr>
        <p:txBody>
          <a:bodyPr vert="horz" wrap="square" lIns="91440" tIns="45720" rIns="91440" bIns="45720" rtlCol="0">
            <a:sp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r>
              <a:rPr lang="en-US" altLang="zh-CN" sz="1600" dirty="0" err="1">
                <a:latin typeface="Courier" charset="0"/>
                <a:ea typeface="Courier" charset="0"/>
                <a:cs typeface="Courier" charset="0"/>
              </a:rPr>
              <a:t>c.fillStyle</a:t>
            </a:r>
            <a:r>
              <a:rPr lang="en-US" altLang="zh-CN" sz="1600" dirty="0">
                <a:latin typeface="Courier" charset="0"/>
                <a:ea typeface="Courier" charset="0"/>
                <a:cs typeface="Courier" charset="0"/>
              </a:rPr>
              <a:t> = 'red</a:t>
            </a:r>
            <a:r>
              <a:rPr lang="en-US" altLang="zh-CN" sz="1600" dirty="0" smtClean="0">
                <a:latin typeface="Courier" charset="0"/>
                <a:ea typeface="Courier" charset="0"/>
                <a:cs typeface="Courier" charset="0"/>
              </a:rPr>
              <a:t>';</a:t>
            </a:r>
          </a:p>
          <a:p>
            <a:r>
              <a:rPr lang="en-US" altLang="zh-CN" sz="1600" dirty="0" smtClean="0">
                <a:latin typeface="Courier" charset="0"/>
                <a:ea typeface="Courier" charset="0"/>
                <a:cs typeface="Courier" charset="0"/>
              </a:rPr>
              <a:t>//</a:t>
            </a:r>
            <a:r>
              <a:rPr lang="en-US" altLang="zh-CN" sz="1600" dirty="0">
                <a:latin typeface="Courier" charset="0"/>
                <a:ea typeface="Courier" charset="0"/>
                <a:cs typeface="Courier" charset="0"/>
              </a:rPr>
              <a:t>divide by 100 to get a fraction between 0 and </a:t>
            </a:r>
            <a:r>
              <a:rPr lang="en-US" altLang="zh-CN" sz="1600" dirty="0" smtClean="0">
                <a:latin typeface="Courier" charset="0"/>
                <a:ea typeface="Courier" charset="0"/>
                <a:cs typeface="Courier" charset="0"/>
              </a:rPr>
              <a:t>1</a:t>
            </a:r>
          </a:p>
          <a:p>
            <a:r>
              <a:rPr lang="en-US" altLang="zh-CN" sz="1600" dirty="0" err="1" smtClean="0">
                <a:latin typeface="Courier" charset="0"/>
                <a:ea typeface="Courier" charset="0"/>
                <a:cs typeface="Courier" charset="0"/>
              </a:rPr>
              <a:t>c.globalAlpha</a:t>
            </a:r>
            <a:r>
              <a:rPr lang="en-US" altLang="zh-CN" sz="1600" dirty="0" smtClean="0">
                <a:latin typeface="Courier" charset="0"/>
                <a:ea typeface="Courier" charset="0"/>
                <a:cs typeface="Courier" charset="0"/>
              </a:rPr>
              <a:t> </a:t>
            </a:r>
            <a:r>
              <a:rPr lang="en-US" altLang="zh-CN" sz="1600" dirty="0">
                <a:latin typeface="Courier" charset="0"/>
                <a:ea typeface="Courier" charset="0"/>
                <a:cs typeface="Courier" charset="0"/>
              </a:rPr>
              <a:t>= 50/100; </a:t>
            </a:r>
            <a:endParaRPr lang="en-US" altLang="zh-CN" sz="1600" dirty="0" smtClean="0">
              <a:latin typeface="Courier" charset="0"/>
              <a:ea typeface="Courier" charset="0"/>
              <a:cs typeface="Courier" charset="0"/>
            </a:endParaRPr>
          </a:p>
          <a:p>
            <a:r>
              <a:rPr lang="en-US" altLang="zh-CN" sz="1600" dirty="0" err="1" smtClean="0">
                <a:latin typeface="Courier" charset="0"/>
                <a:ea typeface="Courier" charset="0"/>
                <a:cs typeface="Courier" charset="0"/>
              </a:rPr>
              <a:t>c.fillRect</a:t>
            </a:r>
            <a:r>
              <a:rPr lang="en-US" altLang="zh-CN" sz="1600" dirty="0" smtClean="0">
                <a:latin typeface="Courier" charset="0"/>
                <a:ea typeface="Courier" charset="0"/>
                <a:cs typeface="Courier" charset="0"/>
              </a:rPr>
              <a:t>(0,0,50,50);</a:t>
            </a:r>
          </a:p>
          <a:p>
            <a:r>
              <a:rPr lang="en-US" altLang="zh-CN" sz="1600" dirty="0" err="1" smtClean="0">
                <a:latin typeface="Courier" charset="0"/>
                <a:ea typeface="Courier" charset="0"/>
                <a:cs typeface="Courier" charset="0"/>
              </a:rPr>
              <a:t>c.globalAlpha</a:t>
            </a:r>
            <a:r>
              <a:rPr lang="en-US" altLang="zh-CN" sz="1600" dirty="0" smtClean="0">
                <a:latin typeface="Courier" charset="0"/>
                <a:ea typeface="Courier" charset="0"/>
                <a:cs typeface="Courier" charset="0"/>
              </a:rPr>
              <a:t> </a:t>
            </a:r>
            <a:r>
              <a:rPr lang="en-US" altLang="zh-CN" sz="1600" dirty="0">
                <a:latin typeface="Courier" charset="0"/>
                <a:ea typeface="Courier" charset="0"/>
                <a:cs typeface="Courier" charset="0"/>
              </a:rPr>
              <a:t>= 30/100</a:t>
            </a:r>
            <a:r>
              <a:rPr lang="en-US" altLang="zh-CN" sz="1600" dirty="0" smtClean="0">
                <a:latin typeface="Courier" charset="0"/>
                <a:ea typeface="Courier" charset="0"/>
                <a:cs typeface="Courier" charset="0"/>
              </a:rPr>
              <a:t>;</a:t>
            </a:r>
          </a:p>
          <a:p>
            <a:r>
              <a:rPr lang="en-US" altLang="zh-CN" sz="1600" dirty="0" err="1" smtClean="0">
                <a:latin typeface="Courier" charset="0"/>
                <a:ea typeface="Courier" charset="0"/>
                <a:cs typeface="Courier" charset="0"/>
              </a:rPr>
              <a:t>c.fillRect</a:t>
            </a:r>
            <a:r>
              <a:rPr lang="en-US" altLang="zh-CN" sz="1600" dirty="0" smtClean="0">
                <a:latin typeface="Courier" charset="0"/>
                <a:ea typeface="Courier" charset="0"/>
                <a:cs typeface="Courier" charset="0"/>
              </a:rPr>
              <a:t>(25,25,50,50);</a:t>
            </a:r>
          </a:p>
          <a:p>
            <a:r>
              <a:rPr lang="en-US" altLang="zh-CN" sz="1600" dirty="0" err="1" smtClean="0">
                <a:latin typeface="Courier" charset="0"/>
                <a:ea typeface="Courier" charset="0"/>
                <a:cs typeface="Courier" charset="0"/>
              </a:rPr>
              <a:t>c.globalAlpha</a:t>
            </a:r>
            <a:r>
              <a:rPr lang="en-US" altLang="zh-CN" sz="1600" dirty="0" smtClean="0">
                <a:latin typeface="Courier" charset="0"/>
                <a:ea typeface="Courier" charset="0"/>
                <a:cs typeface="Courier" charset="0"/>
              </a:rPr>
              <a:t> </a:t>
            </a:r>
            <a:r>
              <a:rPr lang="en-US" altLang="zh-CN" sz="1600" dirty="0">
                <a:latin typeface="Courier" charset="0"/>
                <a:ea typeface="Courier" charset="0"/>
                <a:cs typeface="Courier" charset="0"/>
              </a:rPr>
              <a:t>= 1.0;</a:t>
            </a:r>
            <a:endParaRPr lang="en-US" sz="1600" dirty="0">
              <a:latin typeface="Courier" charset="0"/>
              <a:ea typeface="Courier" charset="0"/>
              <a:cs typeface="Courier" charset="0"/>
            </a:endParaRPr>
          </a:p>
        </p:txBody>
      </p:sp>
      <p:pic>
        <p:nvPicPr>
          <p:cNvPr id="6" name="Picture 5"/>
          <p:cNvPicPr>
            <a:picLocks noChangeAspect="1"/>
          </p:cNvPicPr>
          <p:nvPr/>
        </p:nvPicPr>
        <p:blipFill>
          <a:blip r:embed="rId2"/>
          <a:stretch>
            <a:fillRect/>
          </a:stretch>
        </p:blipFill>
        <p:spPr>
          <a:xfrm>
            <a:off x="3765798" y="4646551"/>
            <a:ext cx="5080000" cy="1270000"/>
          </a:xfrm>
          <a:prstGeom prst="rect">
            <a:avLst/>
          </a:prstGeom>
        </p:spPr>
      </p:pic>
    </p:spTree>
    <p:extLst>
      <p:ext uri="{BB962C8B-B14F-4D97-AF65-F5344CB8AC3E}">
        <p14:creationId xmlns:p14="http://schemas.microsoft.com/office/powerpoint/2010/main" val="3925344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CSS</a:t>
            </a:r>
            <a:endParaRPr lang="en-US" dirty="0"/>
          </a:p>
        </p:txBody>
      </p:sp>
      <p:sp>
        <p:nvSpPr>
          <p:cNvPr id="3" name="Content Placeholder 2"/>
          <p:cNvSpPr>
            <a:spLocks noGrp="1"/>
          </p:cNvSpPr>
          <p:nvPr>
            <p:ph idx="1"/>
          </p:nvPr>
        </p:nvSpPr>
        <p:spPr/>
        <p:txBody>
          <a:bodyPr/>
          <a:lstStyle/>
          <a:p>
            <a:r>
              <a:rPr lang="en-US" dirty="0"/>
              <a:t>Cascading Style Sheets </a:t>
            </a:r>
          </a:p>
          <a:p>
            <a:r>
              <a:rPr lang="en-US" dirty="0"/>
              <a:t>Sections that will control the presentation </a:t>
            </a:r>
            <a:endParaRPr lang="en-US" dirty="0" smtClean="0"/>
          </a:p>
          <a:p>
            <a:pPr lvl="1"/>
            <a:r>
              <a:rPr lang="en-US" dirty="0" smtClean="0"/>
              <a:t>Brings </a:t>
            </a:r>
            <a:r>
              <a:rPr lang="en-US" dirty="0"/>
              <a:t>style to the </a:t>
            </a:r>
            <a:r>
              <a:rPr lang="en-US" dirty="0" smtClean="0"/>
              <a:t>content</a:t>
            </a:r>
          </a:p>
          <a:p>
            <a:pPr lvl="1"/>
            <a:r>
              <a:rPr lang="en-US" dirty="0" smtClean="0"/>
              <a:t>Describes </a:t>
            </a:r>
            <a:r>
              <a:rPr lang="en-US" dirty="0"/>
              <a:t>the HTML elements </a:t>
            </a:r>
          </a:p>
          <a:p>
            <a:r>
              <a:rPr lang="en-US" dirty="0"/>
              <a:t>When building an application layer on the presentation </a:t>
            </a:r>
          </a:p>
          <a:p>
            <a:r>
              <a:rPr lang="en-US" dirty="0"/>
              <a:t>Place your external CSS within the </a:t>
            </a:r>
            <a:r>
              <a:rPr lang="en-US" b="1" dirty="0"/>
              <a:t>head </a:t>
            </a:r>
            <a:r>
              <a:rPr lang="en-US" dirty="0"/>
              <a:t>element of your document </a:t>
            </a:r>
          </a:p>
          <a:p>
            <a:endParaRPr lang="en-US" dirty="0"/>
          </a:p>
        </p:txBody>
      </p:sp>
    </p:spTree>
    <p:extLst>
      <p:ext uri="{BB962C8B-B14F-4D97-AF65-F5344CB8AC3E}">
        <p14:creationId xmlns:p14="http://schemas.microsoft.com/office/powerpoint/2010/main" val="12133264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Translate</a:t>
            </a:r>
            <a:r>
              <a:rPr lang="zh-CN" altLang="en-US" dirty="0" smtClean="0"/>
              <a:t> </a:t>
            </a:r>
            <a:r>
              <a:rPr lang="en-US" altLang="zh-CN" dirty="0" smtClean="0"/>
              <a:t>&amp;</a:t>
            </a:r>
            <a:r>
              <a:rPr lang="zh-CN" altLang="en-US" dirty="0" smtClean="0"/>
              <a:t> </a:t>
            </a:r>
            <a:r>
              <a:rPr lang="en-US" altLang="zh-CN" dirty="0" smtClean="0"/>
              <a:t>Rotate</a:t>
            </a:r>
            <a:endParaRPr lang="en-US" dirty="0"/>
          </a:p>
        </p:txBody>
      </p:sp>
      <p:sp>
        <p:nvSpPr>
          <p:cNvPr id="4" name="Content Placeholder 3"/>
          <p:cNvSpPr txBox="1">
            <a:spLocks/>
          </p:cNvSpPr>
          <p:nvPr/>
        </p:nvSpPr>
        <p:spPr>
          <a:xfrm>
            <a:off x="457200" y="1730829"/>
            <a:ext cx="8229600" cy="1815882"/>
          </a:xfrm>
          <a:prstGeom prst="rect">
            <a:avLst/>
          </a:prstGeom>
          <a:noFill/>
          <a:ln w="6350" cmpd="sng">
            <a:solidFill>
              <a:schemeClr val="tx1"/>
            </a:solidFill>
          </a:ln>
        </p:spPr>
        <p:txBody>
          <a:bodyPr vert="horz" wrap="square" lIns="91440" tIns="45720" rIns="91440" bIns="45720" rtlCol="0">
            <a:sp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r>
              <a:rPr lang="en-US" altLang="zh-CN" sz="1600" dirty="0" err="1" smtClean="0">
                <a:latin typeface="Courier" charset="0"/>
                <a:ea typeface="Courier" charset="0"/>
                <a:cs typeface="Courier" charset="0"/>
              </a:rPr>
              <a:t>c.fillStyle</a:t>
            </a:r>
            <a:r>
              <a:rPr lang="en-US" altLang="zh-CN" sz="1600" dirty="0" smtClean="0">
                <a:latin typeface="Courier" charset="0"/>
                <a:ea typeface="Courier" charset="0"/>
                <a:cs typeface="Courier" charset="0"/>
              </a:rPr>
              <a:t> </a:t>
            </a:r>
            <a:r>
              <a:rPr lang="en-US" altLang="zh-CN" sz="1600" dirty="0">
                <a:latin typeface="Courier" charset="0"/>
                <a:ea typeface="Courier" charset="0"/>
                <a:cs typeface="Courier" charset="0"/>
              </a:rPr>
              <a:t>= "red</a:t>
            </a:r>
            <a:r>
              <a:rPr lang="en-US" altLang="zh-CN" sz="1600" dirty="0" smtClean="0">
                <a:latin typeface="Courier" charset="0"/>
                <a:ea typeface="Courier" charset="0"/>
                <a:cs typeface="Courier" charset="0"/>
              </a:rPr>
              <a:t>";</a:t>
            </a:r>
          </a:p>
          <a:p>
            <a:r>
              <a:rPr lang="en-US" altLang="zh-CN" sz="1600" dirty="0" err="1" smtClean="0">
                <a:latin typeface="Courier" charset="0"/>
                <a:ea typeface="Courier" charset="0"/>
                <a:cs typeface="Courier" charset="0"/>
              </a:rPr>
              <a:t>c.translate</a:t>
            </a:r>
            <a:r>
              <a:rPr lang="en-US" altLang="zh-CN" sz="1600" dirty="0" smtClean="0">
                <a:latin typeface="Courier" charset="0"/>
                <a:ea typeface="Courier" charset="0"/>
                <a:cs typeface="Courier" charset="0"/>
              </a:rPr>
              <a:t>(100,0);</a:t>
            </a:r>
          </a:p>
          <a:p>
            <a:r>
              <a:rPr lang="en-US" altLang="zh-CN" sz="1600" dirty="0" smtClean="0">
                <a:latin typeface="Courier" charset="0"/>
                <a:ea typeface="Courier" charset="0"/>
                <a:cs typeface="Courier" charset="0"/>
              </a:rPr>
              <a:t>//</a:t>
            </a:r>
            <a:r>
              <a:rPr lang="en-US" altLang="zh-CN" sz="1600" dirty="0">
                <a:latin typeface="Courier" charset="0"/>
                <a:ea typeface="Courier" charset="0"/>
                <a:cs typeface="Courier" charset="0"/>
              </a:rPr>
              <a:t>convert degrees to </a:t>
            </a:r>
            <a:r>
              <a:rPr lang="en-US" altLang="zh-CN" sz="1600" dirty="0" err="1">
                <a:latin typeface="Courier" charset="0"/>
                <a:ea typeface="Courier" charset="0"/>
                <a:cs typeface="Courier" charset="0"/>
              </a:rPr>
              <a:t>radiansvar</a:t>
            </a:r>
            <a:r>
              <a:rPr lang="en-US" altLang="zh-CN" sz="1600" dirty="0">
                <a:latin typeface="Courier" charset="0"/>
                <a:ea typeface="Courier" charset="0"/>
                <a:cs typeface="Courier" charset="0"/>
              </a:rPr>
              <a:t> </a:t>
            </a:r>
            <a:endParaRPr lang="en-US" altLang="zh-CN" sz="1600" dirty="0" smtClean="0">
              <a:latin typeface="Courier" charset="0"/>
              <a:ea typeface="Courier" charset="0"/>
              <a:cs typeface="Courier" charset="0"/>
            </a:endParaRPr>
          </a:p>
          <a:p>
            <a:r>
              <a:rPr lang="en-US" altLang="zh-CN" sz="1600" dirty="0" err="1" smtClean="0">
                <a:latin typeface="Courier" charset="0"/>
                <a:ea typeface="Courier" charset="0"/>
                <a:cs typeface="Courier" charset="0"/>
              </a:rPr>
              <a:t>rads</a:t>
            </a:r>
            <a:r>
              <a:rPr lang="en-US" altLang="zh-CN" sz="1600" dirty="0" smtClean="0">
                <a:latin typeface="Courier" charset="0"/>
                <a:ea typeface="Courier" charset="0"/>
                <a:cs typeface="Courier" charset="0"/>
              </a:rPr>
              <a:t> </a:t>
            </a:r>
            <a:r>
              <a:rPr lang="en-US" altLang="zh-CN" sz="1600" dirty="0">
                <a:latin typeface="Courier" charset="0"/>
                <a:ea typeface="Courier" charset="0"/>
                <a:cs typeface="Courier" charset="0"/>
              </a:rPr>
              <a:t>= 30 </a:t>
            </a:r>
            <a:r>
              <a:rPr lang="en-US" altLang="zh-CN" sz="1600" dirty="0" smtClean="0">
                <a:latin typeface="Courier" charset="0"/>
                <a:ea typeface="Courier" charset="0"/>
                <a:cs typeface="Courier" charset="0"/>
              </a:rPr>
              <a:t>*</a:t>
            </a:r>
            <a:r>
              <a:rPr lang="zh-CN" altLang="en-US" sz="1600" dirty="0" smtClean="0">
                <a:latin typeface="Courier" charset="0"/>
                <a:ea typeface="Courier" charset="0"/>
                <a:cs typeface="Courier" charset="0"/>
              </a:rPr>
              <a:t> </a:t>
            </a:r>
            <a:r>
              <a:rPr lang="en-US" altLang="zh-CN" sz="1600" dirty="0" err="1" smtClean="0">
                <a:latin typeface="Courier" charset="0"/>
                <a:ea typeface="Courier" charset="0"/>
                <a:cs typeface="Courier" charset="0"/>
              </a:rPr>
              <a:t>Math.PI</a:t>
            </a:r>
            <a:r>
              <a:rPr lang="en-US" altLang="zh-CN" sz="1600" dirty="0" smtClean="0">
                <a:latin typeface="Courier" charset="0"/>
                <a:ea typeface="Courier" charset="0"/>
                <a:cs typeface="Courier" charset="0"/>
              </a:rPr>
              <a:t>*2.0/360.0;</a:t>
            </a:r>
          </a:p>
          <a:p>
            <a:r>
              <a:rPr lang="en-US" altLang="zh-CN" sz="1600" dirty="0" err="1" smtClean="0">
                <a:latin typeface="Courier" charset="0"/>
                <a:ea typeface="Courier" charset="0"/>
                <a:cs typeface="Courier" charset="0"/>
              </a:rPr>
              <a:t>c.rotate</a:t>
            </a:r>
            <a:r>
              <a:rPr lang="en-US" altLang="zh-CN" sz="1600" dirty="0" smtClean="0">
                <a:latin typeface="Courier" charset="0"/>
                <a:ea typeface="Courier" charset="0"/>
                <a:cs typeface="Courier" charset="0"/>
              </a:rPr>
              <a:t>(</a:t>
            </a:r>
            <a:r>
              <a:rPr lang="en-US" altLang="zh-CN" sz="1600" dirty="0" err="1" smtClean="0">
                <a:latin typeface="Courier" charset="0"/>
                <a:ea typeface="Courier" charset="0"/>
                <a:cs typeface="Courier" charset="0"/>
              </a:rPr>
              <a:t>rads</a:t>
            </a:r>
            <a:r>
              <a:rPr lang="en-US" altLang="zh-CN" sz="1600" dirty="0" smtClean="0">
                <a:latin typeface="Courier" charset="0"/>
                <a:ea typeface="Courier" charset="0"/>
                <a:cs typeface="Courier" charset="0"/>
              </a:rPr>
              <a:t>)</a:t>
            </a:r>
          </a:p>
          <a:p>
            <a:r>
              <a:rPr lang="en-US" altLang="zh-CN" sz="1600" dirty="0" err="1" smtClean="0">
                <a:latin typeface="Courier" charset="0"/>
                <a:ea typeface="Courier" charset="0"/>
                <a:cs typeface="Courier" charset="0"/>
              </a:rPr>
              <a:t>c.fillRect</a:t>
            </a:r>
            <a:r>
              <a:rPr lang="en-US" altLang="zh-CN" sz="1600" dirty="0" smtClean="0">
                <a:latin typeface="Courier" charset="0"/>
                <a:ea typeface="Courier" charset="0"/>
                <a:cs typeface="Courier" charset="0"/>
              </a:rPr>
              <a:t>(0,0,100,100</a:t>
            </a:r>
            <a:r>
              <a:rPr lang="en-US" altLang="zh-CN" sz="1600" dirty="0">
                <a:latin typeface="Courier" charset="0"/>
                <a:ea typeface="Courier" charset="0"/>
                <a:cs typeface="Courier" charset="0"/>
              </a:rPr>
              <a:t>);</a:t>
            </a:r>
            <a:endParaRPr lang="en-US" sz="1600" dirty="0">
              <a:latin typeface="Courier" charset="0"/>
              <a:ea typeface="Courier" charset="0"/>
              <a:cs typeface="Courier" charset="0"/>
            </a:endParaRPr>
          </a:p>
        </p:txBody>
      </p:sp>
      <p:pic>
        <p:nvPicPr>
          <p:cNvPr id="5" name="Picture 4"/>
          <p:cNvPicPr>
            <a:picLocks noChangeAspect="1"/>
          </p:cNvPicPr>
          <p:nvPr/>
        </p:nvPicPr>
        <p:blipFill>
          <a:blip r:embed="rId2"/>
          <a:stretch>
            <a:fillRect/>
          </a:stretch>
        </p:blipFill>
        <p:spPr>
          <a:xfrm>
            <a:off x="3456380" y="3753540"/>
            <a:ext cx="2540000" cy="2540000"/>
          </a:xfrm>
          <a:prstGeom prst="rect">
            <a:avLst/>
          </a:prstGeom>
        </p:spPr>
      </p:pic>
    </p:spTree>
    <p:extLst>
      <p:ext uri="{BB962C8B-B14F-4D97-AF65-F5344CB8AC3E}">
        <p14:creationId xmlns:p14="http://schemas.microsoft.com/office/powerpoint/2010/main" val="41933974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9410"/>
            <a:ext cx="8229600" cy="990600"/>
          </a:xfrm>
        </p:spPr>
        <p:txBody>
          <a:bodyPr/>
          <a:lstStyle/>
          <a:p>
            <a:r>
              <a:rPr lang="en-US" altLang="zh-CN" dirty="0" smtClean="0"/>
              <a:t>Animation</a:t>
            </a:r>
            <a:endParaRPr lang="en-US" dirty="0"/>
          </a:p>
        </p:txBody>
      </p:sp>
      <p:sp>
        <p:nvSpPr>
          <p:cNvPr id="4" name="Content Placeholder 3"/>
          <p:cNvSpPr txBox="1">
            <a:spLocks/>
          </p:cNvSpPr>
          <p:nvPr/>
        </p:nvSpPr>
        <p:spPr>
          <a:xfrm>
            <a:off x="457200" y="1113312"/>
            <a:ext cx="8229600" cy="2997744"/>
          </a:xfrm>
          <a:prstGeom prst="rect">
            <a:avLst/>
          </a:prstGeom>
          <a:noFill/>
          <a:ln w="6350" cmpd="sng">
            <a:solidFill>
              <a:schemeClr val="tx1"/>
            </a:solidFill>
          </a:ln>
        </p:spPr>
        <p:txBody>
          <a:bodyPr vert="horz" wrap="square" lIns="91440" tIns="45720" rIns="91440" bIns="45720" rtlCol="0">
            <a:sp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r>
              <a:rPr lang="en-US" altLang="zh-CN" sz="1600" dirty="0" err="1">
                <a:latin typeface="Courier" charset="0"/>
                <a:ea typeface="Courier" charset="0"/>
                <a:cs typeface="Courier" charset="0"/>
              </a:rPr>
              <a:t>window.requestAnimFrame</a:t>
            </a:r>
            <a:r>
              <a:rPr lang="en-US" altLang="zh-CN" sz="1600" dirty="0">
                <a:latin typeface="Courier" charset="0"/>
                <a:ea typeface="Courier" charset="0"/>
                <a:cs typeface="Courier" charset="0"/>
              </a:rPr>
              <a:t> = (function</a:t>
            </a:r>
            <a:r>
              <a:rPr lang="en-US" altLang="zh-CN" sz="1600" dirty="0" smtClean="0">
                <a:latin typeface="Courier" charset="0"/>
                <a:ea typeface="Courier" charset="0"/>
                <a:cs typeface="Courier" charset="0"/>
              </a:rPr>
              <a:t>(){</a:t>
            </a:r>
          </a:p>
          <a:p>
            <a:r>
              <a:rPr lang="en-US" altLang="zh-CN" sz="1600" dirty="0" smtClean="0">
                <a:latin typeface="Courier" charset="0"/>
                <a:ea typeface="Courier" charset="0"/>
                <a:cs typeface="Courier" charset="0"/>
              </a:rPr>
              <a:t>  </a:t>
            </a:r>
            <a:r>
              <a:rPr lang="zh-CN" altLang="en-US" sz="1600" dirty="0" smtClean="0">
                <a:latin typeface="Courier" charset="0"/>
                <a:ea typeface="Courier" charset="0"/>
                <a:cs typeface="Courier" charset="0"/>
              </a:rPr>
              <a:t> </a:t>
            </a:r>
            <a:r>
              <a:rPr lang="en-US" altLang="zh-CN" sz="1600" dirty="0" smtClean="0">
                <a:latin typeface="Courier" charset="0"/>
                <a:ea typeface="Courier" charset="0"/>
                <a:cs typeface="Courier" charset="0"/>
              </a:rPr>
              <a:t> </a:t>
            </a:r>
            <a:r>
              <a:rPr lang="en-US" altLang="zh-CN" sz="1600" dirty="0">
                <a:latin typeface="Courier" charset="0"/>
                <a:ea typeface="Courier" charset="0"/>
                <a:cs typeface="Courier" charset="0"/>
              </a:rPr>
              <a:t>return  </a:t>
            </a:r>
            <a:r>
              <a:rPr lang="en-US" altLang="zh-CN" sz="1600" dirty="0" err="1">
                <a:latin typeface="Courier" charset="0"/>
                <a:ea typeface="Courier" charset="0"/>
                <a:cs typeface="Courier" charset="0"/>
              </a:rPr>
              <a:t>window.requestAnimationFrame</a:t>
            </a:r>
            <a:r>
              <a:rPr lang="en-US" altLang="zh-CN" sz="1600" dirty="0">
                <a:latin typeface="Courier" charset="0"/>
                <a:ea typeface="Courier" charset="0"/>
                <a:cs typeface="Courier" charset="0"/>
              </a:rPr>
              <a:t>       </a:t>
            </a:r>
            <a:r>
              <a:rPr lang="en-US" altLang="zh-CN" sz="1600" dirty="0" smtClean="0">
                <a:latin typeface="Courier" charset="0"/>
                <a:ea typeface="Courier" charset="0"/>
                <a:cs typeface="Courier" charset="0"/>
              </a:rPr>
              <a:t>||</a:t>
            </a:r>
          </a:p>
          <a:p>
            <a:r>
              <a:rPr lang="en-US" altLang="zh-CN" sz="1600" dirty="0" smtClean="0">
                <a:latin typeface="Courier" charset="0"/>
                <a:ea typeface="Courier" charset="0"/>
                <a:cs typeface="Courier" charset="0"/>
              </a:rPr>
              <a:t>            </a:t>
            </a:r>
            <a:r>
              <a:rPr lang="en-US" altLang="zh-CN" sz="1600" dirty="0" err="1">
                <a:latin typeface="Courier" charset="0"/>
                <a:ea typeface="Courier" charset="0"/>
                <a:cs typeface="Courier" charset="0"/>
              </a:rPr>
              <a:t>window.webkitRequestAnimationFrame</a:t>
            </a:r>
            <a:r>
              <a:rPr lang="en-US" altLang="zh-CN" sz="1600" dirty="0">
                <a:latin typeface="Courier" charset="0"/>
                <a:ea typeface="Courier" charset="0"/>
                <a:cs typeface="Courier" charset="0"/>
              </a:rPr>
              <a:t> </a:t>
            </a:r>
            <a:r>
              <a:rPr lang="en-US" altLang="zh-CN" sz="1600" dirty="0" smtClean="0">
                <a:latin typeface="Courier" charset="0"/>
                <a:ea typeface="Courier" charset="0"/>
                <a:cs typeface="Courier" charset="0"/>
              </a:rPr>
              <a:t>||</a:t>
            </a:r>
          </a:p>
          <a:p>
            <a:r>
              <a:rPr lang="en-US" altLang="zh-CN" sz="1600" dirty="0" smtClean="0">
                <a:latin typeface="Courier" charset="0"/>
                <a:ea typeface="Courier" charset="0"/>
                <a:cs typeface="Courier" charset="0"/>
              </a:rPr>
              <a:t>            </a:t>
            </a:r>
            <a:r>
              <a:rPr lang="en-US" altLang="zh-CN" sz="1600" dirty="0" err="1">
                <a:latin typeface="Courier" charset="0"/>
                <a:ea typeface="Courier" charset="0"/>
                <a:cs typeface="Courier" charset="0"/>
              </a:rPr>
              <a:t>window.mozRequestAnimationFrame</a:t>
            </a:r>
            <a:r>
              <a:rPr lang="en-US" altLang="zh-CN" sz="1600" dirty="0">
                <a:latin typeface="Courier" charset="0"/>
                <a:ea typeface="Courier" charset="0"/>
                <a:cs typeface="Courier" charset="0"/>
              </a:rPr>
              <a:t>    </a:t>
            </a:r>
            <a:r>
              <a:rPr lang="en-US" altLang="zh-CN" sz="1600" dirty="0" smtClean="0">
                <a:latin typeface="Courier" charset="0"/>
                <a:ea typeface="Courier" charset="0"/>
                <a:cs typeface="Courier" charset="0"/>
              </a:rPr>
              <a:t>||</a:t>
            </a:r>
          </a:p>
          <a:p>
            <a:r>
              <a:rPr lang="en-US" altLang="zh-CN" sz="1600" dirty="0" smtClean="0">
                <a:latin typeface="Courier" charset="0"/>
                <a:ea typeface="Courier" charset="0"/>
                <a:cs typeface="Courier" charset="0"/>
              </a:rPr>
              <a:t>            </a:t>
            </a:r>
            <a:r>
              <a:rPr lang="en-US" altLang="zh-CN" sz="1600" dirty="0" err="1">
                <a:latin typeface="Courier" charset="0"/>
                <a:ea typeface="Courier" charset="0"/>
                <a:cs typeface="Courier" charset="0"/>
              </a:rPr>
              <a:t>window.oRequestAnimationFrame</a:t>
            </a:r>
            <a:r>
              <a:rPr lang="en-US" altLang="zh-CN" sz="1600" dirty="0">
                <a:latin typeface="Courier" charset="0"/>
                <a:ea typeface="Courier" charset="0"/>
                <a:cs typeface="Courier" charset="0"/>
              </a:rPr>
              <a:t>      </a:t>
            </a:r>
            <a:r>
              <a:rPr lang="en-US" altLang="zh-CN" sz="1600" dirty="0" smtClean="0">
                <a:latin typeface="Courier" charset="0"/>
                <a:ea typeface="Courier" charset="0"/>
                <a:cs typeface="Courier" charset="0"/>
              </a:rPr>
              <a:t>||</a:t>
            </a:r>
          </a:p>
          <a:p>
            <a:r>
              <a:rPr lang="en-US" altLang="zh-CN" sz="1600" dirty="0" smtClean="0">
                <a:latin typeface="Courier" charset="0"/>
                <a:ea typeface="Courier" charset="0"/>
                <a:cs typeface="Courier" charset="0"/>
              </a:rPr>
              <a:t>            </a:t>
            </a:r>
            <a:r>
              <a:rPr lang="en-US" altLang="zh-CN" sz="1600" dirty="0" err="1">
                <a:latin typeface="Courier" charset="0"/>
                <a:ea typeface="Courier" charset="0"/>
                <a:cs typeface="Courier" charset="0"/>
              </a:rPr>
              <a:t>window.msRequestAnimationFrame</a:t>
            </a:r>
            <a:r>
              <a:rPr lang="en-US" altLang="zh-CN" sz="1600" dirty="0">
                <a:latin typeface="Courier" charset="0"/>
                <a:ea typeface="Courier" charset="0"/>
                <a:cs typeface="Courier" charset="0"/>
              </a:rPr>
              <a:t>     </a:t>
            </a:r>
            <a:r>
              <a:rPr lang="en-US" altLang="zh-CN" sz="1600" dirty="0" smtClean="0">
                <a:latin typeface="Courier" charset="0"/>
                <a:ea typeface="Courier" charset="0"/>
                <a:cs typeface="Courier" charset="0"/>
              </a:rPr>
              <a:t>||</a:t>
            </a:r>
          </a:p>
          <a:p>
            <a:r>
              <a:rPr lang="en-US" altLang="zh-CN" sz="1600" dirty="0" smtClean="0">
                <a:latin typeface="Courier" charset="0"/>
                <a:ea typeface="Courier" charset="0"/>
                <a:cs typeface="Courier" charset="0"/>
              </a:rPr>
              <a:t> </a:t>
            </a:r>
            <a:r>
              <a:rPr lang="zh-CN" altLang="en-US" sz="1600" dirty="0" smtClean="0">
                <a:latin typeface="Courier" charset="0"/>
                <a:ea typeface="Courier" charset="0"/>
                <a:cs typeface="Courier" charset="0"/>
              </a:rPr>
              <a:t>   </a:t>
            </a:r>
            <a:r>
              <a:rPr lang="en-US" altLang="zh-CN" sz="1600" dirty="0" smtClean="0">
                <a:latin typeface="Courier" charset="0"/>
                <a:ea typeface="Courier" charset="0"/>
                <a:cs typeface="Courier" charset="0"/>
              </a:rPr>
              <a:t>  </a:t>
            </a:r>
            <a:r>
              <a:rPr lang="zh-CN" altLang="en-US" sz="1600" dirty="0" smtClean="0">
                <a:latin typeface="Courier" charset="0"/>
                <a:ea typeface="Courier" charset="0"/>
                <a:cs typeface="Courier" charset="0"/>
              </a:rPr>
              <a:t>      </a:t>
            </a:r>
            <a:r>
              <a:rPr lang="en-US" altLang="zh-CN" sz="1600" dirty="0" smtClean="0">
                <a:latin typeface="Courier" charset="0"/>
                <a:ea typeface="Courier" charset="0"/>
                <a:cs typeface="Courier" charset="0"/>
              </a:rPr>
              <a:t>function</a:t>
            </a:r>
            <a:r>
              <a:rPr lang="en-US" altLang="zh-CN" sz="1600" dirty="0">
                <a:latin typeface="Courier" charset="0"/>
                <a:ea typeface="Courier" charset="0"/>
                <a:cs typeface="Courier" charset="0"/>
              </a:rPr>
              <a:t>( callback </a:t>
            </a:r>
            <a:r>
              <a:rPr lang="en-US" altLang="zh-CN" sz="1600" dirty="0" smtClean="0">
                <a:latin typeface="Courier" charset="0"/>
                <a:ea typeface="Courier" charset="0"/>
                <a:cs typeface="Courier" charset="0"/>
              </a:rPr>
              <a:t>){</a:t>
            </a:r>
          </a:p>
          <a:p>
            <a:r>
              <a:rPr lang="en-US" altLang="zh-CN" sz="1600" dirty="0" smtClean="0">
                <a:latin typeface="Courier" charset="0"/>
                <a:ea typeface="Courier" charset="0"/>
                <a:cs typeface="Courier" charset="0"/>
              </a:rPr>
              <a:t>             </a:t>
            </a:r>
            <a:r>
              <a:rPr lang="zh-CN" altLang="en-US" sz="1600" dirty="0" smtClean="0">
                <a:latin typeface="Courier" charset="0"/>
                <a:ea typeface="Courier" charset="0"/>
                <a:cs typeface="Courier" charset="0"/>
              </a:rPr>
              <a:t>   </a:t>
            </a:r>
            <a:r>
              <a:rPr lang="en-US" altLang="zh-CN" sz="1600" dirty="0" err="1" smtClean="0">
                <a:latin typeface="Courier" charset="0"/>
                <a:ea typeface="Courier" charset="0"/>
                <a:cs typeface="Courier" charset="0"/>
              </a:rPr>
              <a:t>window.setTimeout</a:t>
            </a:r>
            <a:r>
              <a:rPr lang="en-US" altLang="zh-CN" sz="1600" dirty="0" smtClean="0">
                <a:latin typeface="Courier" charset="0"/>
                <a:ea typeface="Courier" charset="0"/>
                <a:cs typeface="Courier" charset="0"/>
              </a:rPr>
              <a:t>(callback</a:t>
            </a:r>
            <a:r>
              <a:rPr lang="en-US" altLang="zh-CN" sz="1600" dirty="0">
                <a:latin typeface="Courier" charset="0"/>
                <a:ea typeface="Courier" charset="0"/>
                <a:cs typeface="Courier" charset="0"/>
              </a:rPr>
              <a:t>, 1000 / 60</a:t>
            </a:r>
            <a:r>
              <a:rPr lang="en-US" altLang="zh-CN" sz="1600" dirty="0" smtClean="0">
                <a:latin typeface="Courier" charset="0"/>
                <a:ea typeface="Courier" charset="0"/>
                <a:cs typeface="Courier" charset="0"/>
              </a:rPr>
              <a:t>);</a:t>
            </a:r>
          </a:p>
          <a:p>
            <a:r>
              <a:rPr lang="en-US" altLang="zh-CN" sz="1600" dirty="0" smtClean="0">
                <a:latin typeface="Courier" charset="0"/>
                <a:ea typeface="Courier" charset="0"/>
                <a:cs typeface="Courier" charset="0"/>
              </a:rPr>
              <a:t>           </a:t>
            </a:r>
            <a:r>
              <a:rPr lang="zh-CN" altLang="en-US" sz="1600" dirty="0" smtClean="0">
                <a:latin typeface="Courier" charset="0"/>
                <a:ea typeface="Courier" charset="0"/>
                <a:cs typeface="Courier" charset="0"/>
              </a:rPr>
              <a:t> </a:t>
            </a:r>
            <a:r>
              <a:rPr lang="en-US" altLang="zh-CN" sz="1600" dirty="0" smtClean="0">
                <a:latin typeface="Courier" charset="0"/>
                <a:ea typeface="Courier" charset="0"/>
                <a:cs typeface="Courier" charset="0"/>
              </a:rPr>
              <a:t>};</a:t>
            </a:r>
          </a:p>
          <a:p>
            <a:r>
              <a:rPr lang="en-US" altLang="zh-CN" sz="1600" dirty="0" smtClean="0">
                <a:latin typeface="Courier" charset="0"/>
                <a:ea typeface="Courier" charset="0"/>
                <a:cs typeface="Courier" charset="0"/>
              </a:rPr>
              <a:t>})();</a:t>
            </a:r>
            <a:endParaRPr lang="en-US" sz="1600" dirty="0">
              <a:latin typeface="Courier" charset="0"/>
              <a:ea typeface="Courier" charset="0"/>
              <a:cs typeface="Courier" charset="0"/>
            </a:endParaRPr>
          </a:p>
        </p:txBody>
      </p:sp>
      <p:sp>
        <p:nvSpPr>
          <p:cNvPr id="5" name="Content Placeholder 3"/>
          <p:cNvSpPr txBox="1">
            <a:spLocks/>
          </p:cNvSpPr>
          <p:nvPr/>
        </p:nvSpPr>
        <p:spPr>
          <a:xfrm>
            <a:off x="457200" y="4155722"/>
            <a:ext cx="8229600" cy="2702278"/>
          </a:xfrm>
          <a:prstGeom prst="rect">
            <a:avLst/>
          </a:prstGeom>
          <a:noFill/>
          <a:ln w="6350" cmpd="sng">
            <a:solidFill>
              <a:schemeClr val="tx1"/>
            </a:solidFill>
          </a:ln>
        </p:spPr>
        <p:txBody>
          <a:bodyPr vert="horz" wrap="square" lIns="91440" tIns="45720" rIns="91440" bIns="45720" rtlCol="0">
            <a:sp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r>
              <a:rPr lang="zh-CN" altLang="en-US" sz="1600" dirty="0" smtClean="0">
                <a:latin typeface="Courier" charset="0"/>
                <a:ea typeface="Courier" charset="0"/>
                <a:cs typeface="Courier" charset="0"/>
              </a:rPr>
              <a:t> </a:t>
            </a:r>
            <a:r>
              <a:rPr lang="en-US" altLang="zh-CN" sz="1600" dirty="0" err="1" smtClean="0">
                <a:latin typeface="Courier" charset="0"/>
                <a:ea typeface="Courier" charset="0"/>
                <a:cs typeface="Courier" charset="0"/>
              </a:rPr>
              <a:t>var</a:t>
            </a:r>
            <a:r>
              <a:rPr lang="en-US" altLang="zh-CN" sz="1600" dirty="0" smtClean="0">
                <a:latin typeface="Courier" charset="0"/>
                <a:ea typeface="Courier" charset="0"/>
                <a:cs typeface="Courier" charset="0"/>
              </a:rPr>
              <a:t> </a:t>
            </a:r>
            <a:r>
              <a:rPr lang="en-US" altLang="zh-CN" sz="1600" dirty="0">
                <a:latin typeface="Courier" charset="0"/>
                <a:ea typeface="Courier" charset="0"/>
                <a:cs typeface="Courier" charset="0"/>
              </a:rPr>
              <a:t>x = 0</a:t>
            </a:r>
            <a:r>
              <a:rPr lang="en-US" altLang="zh-CN" sz="1600" dirty="0" smtClean="0">
                <a:latin typeface="Courier" charset="0"/>
                <a:ea typeface="Courier" charset="0"/>
                <a:cs typeface="Courier" charset="0"/>
              </a:rPr>
              <a:t>;</a:t>
            </a:r>
          </a:p>
          <a:p>
            <a:r>
              <a:rPr lang="en-US" altLang="zh-CN" sz="1600" dirty="0" smtClean="0">
                <a:latin typeface="Courier" charset="0"/>
                <a:ea typeface="Courier" charset="0"/>
                <a:cs typeface="Courier" charset="0"/>
              </a:rPr>
              <a:t> </a:t>
            </a:r>
            <a:r>
              <a:rPr lang="en-US" altLang="zh-CN" sz="1600" dirty="0">
                <a:latin typeface="Courier" charset="0"/>
                <a:ea typeface="Courier" charset="0"/>
                <a:cs typeface="Courier" charset="0"/>
              </a:rPr>
              <a:t>function </a:t>
            </a:r>
            <a:r>
              <a:rPr lang="en-US" altLang="zh-CN" sz="1600" dirty="0" err="1">
                <a:latin typeface="Courier" charset="0"/>
                <a:ea typeface="Courier" charset="0"/>
                <a:cs typeface="Courier" charset="0"/>
              </a:rPr>
              <a:t>drawIt</a:t>
            </a:r>
            <a:r>
              <a:rPr lang="en-US" altLang="zh-CN" sz="1600" dirty="0">
                <a:latin typeface="Courier" charset="0"/>
                <a:ea typeface="Courier" charset="0"/>
                <a:cs typeface="Courier" charset="0"/>
              </a:rPr>
              <a:t>() </a:t>
            </a:r>
            <a:r>
              <a:rPr lang="en-US" altLang="zh-CN" sz="1600" dirty="0" smtClean="0">
                <a:latin typeface="Courier" charset="0"/>
                <a:ea typeface="Courier" charset="0"/>
                <a:cs typeface="Courier" charset="0"/>
              </a:rPr>
              <a:t>{</a:t>
            </a:r>
          </a:p>
          <a:p>
            <a:r>
              <a:rPr lang="en-US" altLang="zh-CN" sz="1600" dirty="0" smtClean="0">
                <a:latin typeface="Courier" charset="0"/>
                <a:ea typeface="Courier" charset="0"/>
                <a:cs typeface="Courier" charset="0"/>
              </a:rPr>
              <a:t>     </a:t>
            </a:r>
            <a:r>
              <a:rPr lang="en-US" altLang="zh-CN" sz="1600" dirty="0" err="1">
                <a:latin typeface="Courier" charset="0"/>
                <a:ea typeface="Courier" charset="0"/>
                <a:cs typeface="Courier" charset="0"/>
              </a:rPr>
              <a:t>window.requestAnimFrame</a:t>
            </a:r>
            <a:r>
              <a:rPr lang="en-US" altLang="zh-CN" sz="1600" dirty="0">
                <a:latin typeface="Courier" charset="0"/>
                <a:ea typeface="Courier" charset="0"/>
                <a:cs typeface="Courier" charset="0"/>
              </a:rPr>
              <a:t>(</a:t>
            </a:r>
            <a:r>
              <a:rPr lang="en-US" altLang="zh-CN" sz="1600" dirty="0" err="1">
                <a:latin typeface="Courier" charset="0"/>
                <a:ea typeface="Courier" charset="0"/>
                <a:cs typeface="Courier" charset="0"/>
              </a:rPr>
              <a:t>drawIt</a:t>
            </a:r>
            <a:r>
              <a:rPr lang="en-US" altLang="zh-CN" sz="1600" dirty="0" smtClean="0">
                <a:latin typeface="Courier" charset="0"/>
                <a:ea typeface="Courier" charset="0"/>
                <a:cs typeface="Courier" charset="0"/>
              </a:rPr>
              <a:t>);</a:t>
            </a:r>
          </a:p>
          <a:p>
            <a:r>
              <a:rPr lang="en-US" altLang="zh-CN" sz="1600" dirty="0" smtClean="0">
                <a:latin typeface="Courier" charset="0"/>
                <a:ea typeface="Courier" charset="0"/>
                <a:cs typeface="Courier" charset="0"/>
              </a:rPr>
              <a:t>    </a:t>
            </a:r>
            <a:r>
              <a:rPr lang="zh-CN" altLang="en-US" sz="1600" dirty="0" smtClean="0">
                <a:latin typeface="Courier" charset="0"/>
                <a:ea typeface="Courier" charset="0"/>
                <a:cs typeface="Courier" charset="0"/>
              </a:rPr>
              <a:t> </a:t>
            </a:r>
            <a:r>
              <a:rPr lang="en-US" altLang="zh-CN" sz="1600" dirty="0" err="1" smtClean="0">
                <a:latin typeface="Courier" charset="0"/>
                <a:ea typeface="Courier" charset="0"/>
                <a:cs typeface="Courier" charset="0"/>
              </a:rPr>
              <a:t>c.clearRect</a:t>
            </a:r>
            <a:r>
              <a:rPr lang="en-US" altLang="zh-CN" sz="1600" dirty="0" smtClean="0">
                <a:latin typeface="Courier" charset="0"/>
                <a:ea typeface="Courier" charset="0"/>
                <a:cs typeface="Courier" charset="0"/>
              </a:rPr>
              <a:t>(0,0,canvas.width,canvas.height);</a:t>
            </a:r>
          </a:p>
          <a:p>
            <a:r>
              <a:rPr lang="en-US" altLang="zh-CN" sz="1600" dirty="0" smtClean="0">
                <a:latin typeface="Courier" charset="0"/>
                <a:ea typeface="Courier" charset="0"/>
                <a:cs typeface="Courier" charset="0"/>
              </a:rPr>
              <a:t>     </a:t>
            </a:r>
            <a:r>
              <a:rPr lang="en-US" altLang="zh-CN" sz="1600" dirty="0" err="1">
                <a:latin typeface="Courier" charset="0"/>
                <a:ea typeface="Courier" charset="0"/>
                <a:cs typeface="Courier" charset="0"/>
              </a:rPr>
              <a:t>c.fillStyle</a:t>
            </a:r>
            <a:r>
              <a:rPr lang="en-US" altLang="zh-CN" sz="1600" dirty="0">
                <a:latin typeface="Courier" charset="0"/>
                <a:ea typeface="Courier" charset="0"/>
                <a:cs typeface="Courier" charset="0"/>
              </a:rPr>
              <a:t> = "red</a:t>
            </a:r>
            <a:r>
              <a:rPr lang="en-US" altLang="zh-CN" sz="1600" dirty="0" smtClean="0">
                <a:latin typeface="Courier" charset="0"/>
                <a:ea typeface="Courier" charset="0"/>
                <a:cs typeface="Courier" charset="0"/>
              </a:rPr>
              <a:t>";</a:t>
            </a:r>
          </a:p>
          <a:p>
            <a:r>
              <a:rPr lang="en-US" altLang="zh-CN" sz="1600" dirty="0" smtClean="0">
                <a:latin typeface="Courier" charset="0"/>
                <a:ea typeface="Courier" charset="0"/>
                <a:cs typeface="Courier" charset="0"/>
              </a:rPr>
              <a:t>     </a:t>
            </a:r>
            <a:r>
              <a:rPr lang="en-US" altLang="zh-CN" sz="1600" dirty="0" err="1">
                <a:latin typeface="Courier" charset="0"/>
                <a:ea typeface="Courier" charset="0"/>
                <a:cs typeface="Courier" charset="0"/>
              </a:rPr>
              <a:t>c.fillRect</a:t>
            </a:r>
            <a:r>
              <a:rPr lang="en-US" altLang="zh-CN" sz="1600" dirty="0">
                <a:latin typeface="Courier" charset="0"/>
                <a:ea typeface="Courier" charset="0"/>
                <a:cs typeface="Courier" charset="0"/>
              </a:rPr>
              <a:t>(x,100,200,100</a:t>
            </a:r>
            <a:r>
              <a:rPr lang="en-US" altLang="zh-CN" sz="1600" dirty="0" smtClean="0">
                <a:latin typeface="Courier" charset="0"/>
                <a:ea typeface="Courier" charset="0"/>
                <a:cs typeface="Courier" charset="0"/>
              </a:rPr>
              <a:t>);</a:t>
            </a:r>
          </a:p>
          <a:p>
            <a:r>
              <a:rPr lang="en-US" altLang="zh-CN" sz="1600" dirty="0" smtClean="0">
                <a:latin typeface="Courier" charset="0"/>
                <a:ea typeface="Courier" charset="0"/>
                <a:cs typeface="Courier" charset="0"/>
              </a:rPr>
              <a:t>     </a:t>
            </a:r>
            <a:r>
              <a:rPr lang="en-US" altLang="zh-CN" sz="1600" dirty="0">
                <a:latin typeface="Courier" charset="0"/>
                <a:ea typeface="Courier" charset="0"/>
                <a:cs typeface="Courier" charset="0"/>
              </a:rPr>
              <a:t>x+=5</a:t>
            </a:r>
            <a:r>
              <a:rPr lang="en-US" altLang="zh-CN" sz="1600" dirty="0" smtClean="0">
                <a:latin typeface="Courier" charset="0"/>
                <a:ea typeface="Courier" charset="0"/>
                <a:cs typeface="Courier" charset="0"/>
              </a:rPr>
              <a:t>;</a:t>
            </a:r>
          </a:p>
          <a:p>
            <a:r>
              <a:rPr lang="en-US" altLang="zh-CN" sz="1600" dirty="0" smtClean="0">
                <a:latin typeface="Courier" charset="0"/>
                <a:ea typeface="Courier" charset="0"/>
                <a:cs typeface="Courier" charset="0"/>
              </a:rPr>
              <a:t> }</a:t>
            </a:r>
          </a:p>
          <a:p>
            <a:r>
              <a:rPr lang="en-US" altLang="zh-CN" sz="1600" dirty="0" smtClean="0">
                <a:latin typeface="Courier" charset="0"/>
                <a:ea typeface="Courier" charset="0"/>
                <a:cs typeface="Courier" charset="0"/>
              </a:rPr>
              <a:t> </a:t>
            </a:r>
            <a:r>
              <a:rPr lang="en-US" altLang="zh-CN" sz="1600" dirty="0" err="1">
                <a:latin typeface="Courier" charset="0"/>
                <a:ea typeface="Courier" charset="0"/>
                <a:cs typeface="Courier" charset="0"/>
              </a:rPr>
              <a:t>window.requestAnimFrame</a:t>
            </a:r>
            <a:r>
              <a:rPr lang="en-US" altLang="zh-CN" sz="1600" dirty="0">
                <a:latin typeface="Courier" charset="0"/>
                <a:ea typeface="Courier" charset="0"/>
                <a:cs typeface="Courier" charset="0"/>
              </a:rPr>
              <a:t>(</a:t>
            </a:r>
            <a:r>
              <a:rPr lang="en-US" altLang="zh-CN" sz="1600" dirty="0" err="1">
                <a:latin typeface="Courier" charset="0"/>
                <a:ea typeface="Courier" charset="0"/>
                <a:cs typeface="Courier" charset="0"/>
              </a:rPr>
              <a:t>drawIt</a:t>
            </a:r>
            <a:r>
              <a:rPr lang="en-US" altLang="zh-CN" sz="1600" dirty="0">
                <a:latin typeface="Courier" charset="0"/>
                <a:ea typeface="Courier" charset="0"/>
                <a:cs typeface="Courier" charset="0"/>
              </a:rPr>
              <a:t>);</a:t>
            </a:r>
            <a:endParaRPr lang="en-US" sz="1600" dirty="0">
              <a:latin typeface="Courier" charset="0"/>
              <a:ea typeface="Courier" charset="0"/>
              <a:cs typeface="Courier" charset="0"/>
            </a:endParaRPr>
          </a:p>
        </p:txBody>
      </p:sp>
    </p:spTree>
    <p:extLst>
      <p:ext uri="{BB962C8B-B14F-4D97-AF65-F5344CB8AC3E}">
        <p14:creationId xmlns:p14="http://schemas.microsoft.com/office/powerpoint/2010/main" val="12585157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Drawing</a:t>
            </a:r>
            <a:r>
              <a:rPr lang="zh-CN" altLang="en-US" dirty="0" smtClean="0"/>
              <a:t> </a:t>
            </a:r>
            <a:r>
              <a:rPr lang="en-US" altLang="zh-CN" dirty="0" smtClean="0"/>
              <a:t>something</a:t>
            </a:r>
            <a:r>
              <a:rPr lang="zh-CN" altLang="en-US" dirty="0" smtClean="0"/>
              <a:t> </a:t>
            </a:r>
            <a:r>
              <a:rPr lang="en-US" altLang="zh-CN" dirty="0" smtClean="0"/>
              <a:t>over</a:t>
            </a:r>
            <a:r>
              <a:rPr lang="zh-CN" altLang="en-US" dirty="0" smtClean="0"/>
              <a:t> </a:t>
            </a:r>
            <a:r>
              <a:rPr lang="en-US" altLang="zh-CN" dirty="0" smtClean="0"/>
              <a:t>and</a:t>
            </a:r>
            <a:r>
              <a:rPr lang="zh-CN" altLang="en-US" dirty="0" smtClean="0"/>
              <a:t> </a:t>
            </a:r>
            <a:r>
              <a:rPr lang="en-US" altLang="zh-CN" dirty="0" smtClean="0"/>
              <a:t>over</a:t>
            </a:r>
            <a:endParaRPr lang="en-US" dirty="0"/>
          </a:p>
        </p:txBody>
      </p:sp>
      <p:pic>
        <p:nvPicPr>
          <p:cNvPr id="4" name="Content Placeholder 3"/>
          <p:cNvPicPr>
            <a:picLocks noGrp="1" noChangeAspect="1"/>
          </p:cNvPicPr>
          <p:nvPr>
            <p:ph idx="1"/>
          </p:nvPr>
        </p:nvPicPr>
        <p:blipFill>
          <a:blip r:embed="rId2"/>
          <a:stretch>
            <a:fillRect/>
          </a:stretch>
        </p:blipFill>
        <p:spPr>
          <a:xfrm>
            <a:off x="3181349" y="1388341"/>
            <a:ext cx="2781300" cy="4635500"/>
          </a:xfrm>
          <a:prstGeom prst="rect">
            <a:avLst/>
          </a:prstGeom>
        </p:spPr>
      </p:pic>
      <p:sp>
        <p:nvSpPr>
          <p:cNvPr id="5" name="TextBox 4"/>
          <p:cNvSpPr txBox="1"/>
          <p:nvPr/>
        </p:nvSpPr>
        <p:spPr>
          <a:xfrm>
            <a:off x="2695697" y="6023841"/>
            <a:ext cx="3752603" cy="369332"/>
          </a:xfrm>
          <a:prstGeom prst="rect">
            <a:avLst/>
          </a:prstGeom>
          <a:noFill/>
        </p:spPr>
        <p:txBody>
          <a:bodyPr wrap="square" rtlCol="0">
            <a:spAutoFit/>
          </a:bodyPr>
          <a:lstStyle/>
          <a:p>
            <a:r>
              <a:rPr lang="en-US"/>
              <a:t>classic particle simulator algorithm</a:t>
            </a:r>
          </a:p>
        </p:txBody>
      </p:sp>
    </p:spTree>
    <p:extLst>
      <p:ext uri="{BB962C8B-B14F-4D97-AF65-F5344CB8AC3E}">
        <p14:creationId xmlns:p14="http://schemas.microsoft.com/office/powerpoint/2010/main" val="6828577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Content Placeholder 3"/>
          <p:cNvSpPr txBox="1">
            <a:spLocks/>
          </p:cNvSpPr>
          <p:nvPr/>
        </p:nvSpPr>
        <p:spPr>
          <a:xfrm>
            <a:off x="457200" y="1766455"/>
            <a:ext cx="8229600" cy="2997744"/>
          </a:xfrm>
          <a:prstGeom prst="rect">
            <a:avLst/>
          </a:prstGeom>
          <a:noFill/>
          <a:ln w="6350" cmpd="sng">
            <a:solidFill>
              <a:schemeClr val="tx1"/>
            </a:solidFill>
          </a:ln>
        </p:spPr>
        <p:txBody>
          <a:bodyPr vert="horz" wrap="square" lIns="91440" tIns="45720" rIns="91440" bIns="45720" rtlCol="0">
            <a:sp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r>
              <a:rPr lang="en-US" sz="1600" dirty="0" err="1" smtClean="0">
                <a:latin typeface="Courier" charset="0"/>
                <a:ea typeface="Courier" charset="0"/>
                <a:cs typeface="Courier" charset="0"/>
              </a:rPr>
              <a:t>var</a:t>
            </a:r>
            <a:r>
              <a:rPr lang="en-US" sz="1600" dirty="0" smtClean="0">
                <a:latin typeface="Courier" charset="0"/>
                <a:ea typeface="Courier" charset="0"/>
                <a:cs typeface="Courier" charset="0"/>
              </a:rPr>
              <a:t> </a:t>
            </a:r>
            <a:r>
              <a:rPr lang="en-US" sz="1600" dirty="0">
                <a:latin typeface="Courier" charset="0"/>
                <a:ea typeface="Courier" charset="0"/>
                <a:cs typeface="Courier" charset="0"/>
              </a:rPr>
              <a:t>particles = []; </a:t>
            </a:r>
            <a:endParaRPr lang="en-US" sz="1600" dirty="0" smtClean="0">
              <a:latin typeface="Courier" charset="0"/>
              <a:ea typeface="Courier" charset="0"/>
              <a:cs typeface="Courier" charset="0"/>
            </a:endParaRPr>
          </a:p>
          <a:p>
            <a:r>
              <a:rPr lang="en-US" sz="1600" dirty="0" err="1" smtClean="0">
                <a:latin typeface="Courier" charset="0"/>
                <a:ea typeface="Courier" charset="0"/>
                <a:cs typeface="Courier" charset="0"/>
              </a:rPr>
              <a:t>var</a:t>
            </a:r>
            <a:r>
              <a:rPr lang="en-US" sz="1600" dirty="0" smtClean="0">
                <a:latin typeface="Courier" charset="0"/>
                <a:ea typeface="Courier" charset="0"/>
                <a:cs typeface="Courier" charset="0"/>
              </a:rPr>
              <a:t> </a:t>
            </a:r>
            <a:r>
              <a:rPr lang="en-US" sz="1600" dirty="0">
                <a:latin typeface="Courier" charset="0"/>
                <a:ea typeface="Courier" charset="0"/>
                <a:cs typeface="Courier" charset="0"/>
              </a:rPr>
              <a:t>tick = 0; </a:t>
            </a:r>
            <a:endParaRPr lang="en-US" sz="1600" dirty="0" smtClean="0">
              <a:latin typeface="Courier" charset="0"/>
              <a:ea typeface="Courier" charset="0"/>
              <a:cs typeface="Courier" charset="0"/>
            </a:endParaRPr>
          </a:p>
          <a:p>
            <a:r>
              <a:rPr lang="en-US" sz="1600" dirty="0" smtClean="0">
                <a:latin typeface="Courier" charset="0"/>
                <a:ea typeface="Courier" charset="0"/>
                <a:cs typeface="Courier" charset="0"/>
              </a:rPr>
              <a:t>function </a:t>
            </a:r>
            <a:r>
              <a:rPr lang="en-US" sz="1600" dirty="0">
                <a:latin typeface="Courier" charset="0"/>
                <a:ea typeface="Courier" charset="0"/>
                <a:cs typeface="Courier" charset="0"/>
              </a:rPr>
              <a:t>loop() { </a:t>
            </a:r>
            <a:endParaRPr lang="en-US" sz="1600" dirty="0" smtClean="0">
              <a:latin typeface="Courier" charset="0"/>
              <a:ea typeface="Courier" charset="0"/>
              <a:cs typeface="Courier" charset="0"/>
            </a:endParaRPr>
          </a:p>
          <a:p>
            <a:r>
              <a:rPr lang="zh-CN" altLang="en-US" sz="1600" dirty="0" smtClean="0">
                <a:latin typeface="Courier" charset="0"/>
                <a:ea typeface="Courier" charset="0"/>
                <a:cs typeface="Courier" charset="0"/>
              </a:rPr>
              <a:t>    </a:t>
            </a:r>
            <a:r>
              <a:rPr lang="en-US" sz="1600" dirty="0" err="1" smtClean="0">
                <a:latin typeface="Courier" charset="0"/>
                <a:ea typeface="Courier" charset="0"/>
                <a:cs typeface="Courier" charset="0"/>
              </a:rPr>
              <a:t>window.requestAnimFrame</a:t>
            </a:r>
            <a:r>
              <a:rPr lang="en-US" sz="1600" dirty="0" smtClean="0">
                <a:latin typeface="Courier" charset="0"/>
                <a:ea typeface="Courier" charset="0"/>
                <a:cs typeface="Courier" charset="0"/>
              </a:rPr>
              <a:t>(loop</a:t>
            </a:r>
            <a:r>
              <a:rPr lang="en-US" sz="1600" dirty="0">
                <a:latin typeface="Courier" charset="0"/>
                <a:ea typeface="Courier" charset="0"/>
                <a:cs typeface="Courier" charset="0"/>
              </a:rPr>
              <a:t>); </a:t>
            </a:r>
            <a:endParaRPr lang="en-US" sz="1600" dirty="0" smtClean="0">
              <a:latin typeface="Courier" charset="0"/>
              <a:ea typeface="Courier" charset="0"/>
              <a:cs typeface="Courier" charset="0"/>
            </a:endParaRPr>
          </a:p>
          <a:p>
            <a:r>
              <a:rPr lang="zh-CN" altLang="en-US" sz="1600" dirty="0" smtClean="0">
                <a:latin typeface="Courier" charset="0"/>
                <a:ea typeface="Courier" charset="0"/>
                <a:cs typeface="Courier" charset="0"/>
              </a:rPr>
              <a:t>    </a:t>
            </a:r>
            <a:r>
              <a:rPr lang="en-US" sz="1600" dirty="0" err="1" smtClean="0">
                <a:latin typeface="Courier" charset="0"/>
                <a:ea typeface="Courier" charset="0"/>
                <a:cs typeface="Courier" charset="0"/>
              </a:rPr>
              <a:t>createParticles</a:t>
            </a:r>
            <a:r>
              <a:rPr lang="en-US" sz="1600" dirty="0">
                <a:latin typeface="Courier" charset="0"/>
                <a:ea typeface="Courier" charset="0"/>
                <a:cs typeface="Courier" charset="0"/>
              </a:rPr>
              <a:t>(); </a:t>
            </a:r>
            <a:endParaRPr lang="en-US" sz="1600" dirty="0" smtClean="0">
              <a:latin typeface="Courier" charset="0"/>
              <a:ea typeface="Courier" charset="0"/>
              <a:cs typeface="Courier" charset="0"/>
            </a:endParaRPr>
          </a:p>
          <a:p>
            <a:r>
              <a:rPr lang="zh-CN" altLang="en-US" sz="1600" dirty="0" smtClean="0">
                <a:latin typeface="Courier" charset="0"/>
                <a:ea typeface="Courier" charset="0"/>
                <a:cs typeface="Courier" charset="0"/>
              </a:rPr>
              <a:t>    </a:t>
            </a:r>
            <a:r>
              <a:rPr lang="en-US" sz="1600" dirty="0" err="1" smtClean="0">
                <a:latin typeface="Courier" charset="0"/>
                <a:ea typeface="Courier" charset="0"/>
                <a:cs typeface="Courier" charset="0"/>
              </a:rPr>
              <a:t>updateParticles</a:t>
            </a:r>
            <a:r>
              <a:rPr lang="en-US" sz="1600" dirty="0">
                <a:latin typeface="Courier" charset="0"/>
                <a:ea typeface="Courier" charset="0"/>
                <a:cs typeface="Courier" charset="0"/>
              </a:rPr>
              <a:t>(); </a:t>
            </a:r>
            <a:endParaRPr lang="en-US" sz="1600" dirty="0" smtClean="0">
              <a:latin typeface="Courier" charset="0"/>
              <a:ea typeface="Courier" charset="0"/>
              <a:cs typeface="Courier" charset="0"/>
            </a:endParaRPr>
          </a:p>
          <a:p>
            <a:r>
              <a:rPr lang="zh-CN" altLang="en-US" sz="1600" dirty="0" smtClean="0">
                <a:latin typeface="Courier" charset="0"/>
                <a:ea typeface="Courier" charset="0"/>
                <a:cs typeface="Courier" charset="0"/>
              </a:rPr>
              <a:t>    </a:t>
            </a:r>
            <a:r>
              <a:rPr lang="en-US" sz="1600" dirty="0" err="1" smtClean="0">
                <a:latin typeface="Courier" charset="0"/>
                <a:ea typeface="Courier" charset="0"/>
                <a:cs typeface="Courier" charset="0"/>
              </a:rPr>
              <a:t>killParticles</a:t>
            </a:r>
            <a:r>
              <a:rPr lang="en-US" sz="1600" dirty="0">
                <a:latin typeface="Courier" charset="0"/>
                <a:ea typeface="Courier" charset="0"/>
                <a:cs typeface="Courier" charset="0"/>
              </a:rPr>
              <a:t>(); </a:t>
            </a:r>
            <a:endParaRPr lang="en-US" sz="1600" dirty="0" smtClean="0">
              <a:latin typeface="Courier" charset="0"/>
              <a:ea typeface="Courier" charset="0"/>
              <a:cs typeface="Courier" charset="0"/>
            </a:endParaRPr>
          </a:p>
          <a:p>
            <a:r>
              <a:rPr lang="zh-CN" altLang="en-US" sz="1600" dirty="0" smtClean="0">
                <a:latin typeface="Courier" charset="0"/>
                <a:ea typeface="Courier" charset="0"/>
                <a:cs typeface="Courier" charset="0"/>
              </a:rPr>
              <a:t>    </a:t>
            </a:r>
            <a:r>
              <a:rPr lang="en-US" sz="1600" dirty="0" err="1" smtClean="0">
                <a:latin typeface="Courier" charset="0"/>
                <a:ea typeface="Courier" charset="0"/>
                <a:cs typeface="Courier" charset="0"/>
              </a:rPr>
              <a:t>drawParticles</a:t>
            </a:r>
            <a:r>
              <a:rPr lang="en-US" sz="1600" dirty="0">
                <a:latin typeface="Courier" charset="0"/>
                <a:ea typeface="Courier" charset="0"/>
                <a:cs typeface="Courier" charset="0"/>
              </a:rPr>
              <a:t>(); </a:t>
            </a:r>
            <a:endParaRPr lang="en-US" sz="1600" dirty="0" smtClean="0">
              <a:latin typeface="Courier" charset="0"/>
              <a:ea typeface="Courier" charset="0"/>
              <a:cs typeface="Courier" charset="0"/>
            </a:endParaRPr>
          </a:p>
          <a:p>
            <a:r>
              <a:rPr lang="en-US" sz="1600" dirty="0" smtClean="0">
                <a:latin typeface="Courier" charset="0"/>
                <a:ea typeface="Courier" charset="0"/>
                <a:cs typeface="Courier" charset="0"/>
              </a:rPr>
              <a:t>} </a:t>
            </a:r>
            <a:endParaRPr lang="en-US" sz="1600" dirty="0">
              <a:latin typeface="Courier" charset="0"/>
              <a:ea typeface="Courier" charset="0"/>
              <a:cs typeface="Courier" charset="0"/>
            </a:endParaRPr>
          </a:p>
          <a:p>
            <a:r>
              <a:rPr lang="en-US" sz="1600" dirty="0" err="1" smtClean="0">
                <a:latin typeface="Courier" charset="0"/>
                <a:ea typeface="Courier" charset="0"/>
                <a:cs typeface="Courier" charset="0"/>
              </a:rPr>
              <a:t>window.requestAnimFrame</a:t>
            </a:r>
            <a:r>
              <a:rPr lang="en-US" sz="1600" dirty="0" smtClean="0">
                <a:latin typeface="Courier" charset="0"/>
                <a:ea typeface="Courier" charset="0"/>
                <a:cs typeface="Courier" charset="0"/>
              </a:rPr>
              <a:t>(loop</a:t>
            </a:r>
            <a:r>
              <a:rPr lang="en-US" sz="1600" dirty="0">
                <a:latin typeface="Courier" charset="0"/>
                <a:ea typeface="Courier" charset="0"/>
                <a:cs typeface="Courier" charset="0"/>
              </a:rPr>
              <a:t>); </a:t>
            </a:r>
          </a:p>
        </p:txBody>
      </p:sp>
    </p:spTree>
    <p:extLst>
      <p:ext uri="{BB962C8B-B14F-4D97-AF65-F5344CB8AC3E}">
        <p14:creationId xmlns:p14="http://schemas.microsoft.com/office/powerpoint/2010/main" val="207820592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Pixel Buffers and Other Effects</a:t>
            </a:r>
          </a:p>
        </p:txBody>
      </p:sp>
      <p:sp>
        <p:nvSpPr>
          <p:cNvPr id="3" name="Content Placeholder 2"/>
          <p:cNvSpPr>
            <a:spLocks noGrp="1"/>
          </p:cNvSpPr>
          <p:nvPr>
            <p:ph idx="1"/>
          </p:nvPr>
        </p:nvSpPr>
        <p:spPr/>
        <p:txBody>
          <a:bodyPr/>
          <a:lstStyle/>
          <a:p>
            <a:r>
              <a:rPr lang="en-US" altLang="zh-CN" dirty="0" err="1" smtClean="0"/>
              <a:t>imageData</a:t>
            </a:r>
            <a:r>
              <a:rPr lang="zh-CN" altLang="en-US" dirty="0" smtClean="0"/>
              <a:t> </a:t>
            </a:r>
            <a:r>
              <a:rPr lang="en-US" altLang="zh-CN" dirty="0" smtClean="0"/>
              <a:t>=</a:t>
            </a:r>
            <a:r>
              <a:rPr lang="zh-CN" altLang="en-US" dirty="0" smtClean="0"/>
              <a:t> </a:t>
            </a:r>
            <a:r>
              <a:rPr lang="en-US" dirty="0" err="1" smtClean="0"/>
              <a:t>c.createImageData</a:t>
            </a:r>
            <a:r>
              <a:rPr lang="en-US" dirty="0" smtClean="0"/>
              <a:t>(</a:t>
            </a:r>
            <a:r>
              <a:rPr lang="en-US" altLang="zh-CN" dirty="0" err="1" smtClean="0"/>
              <a:t>x</a:t>
            </a:r>
            <a:r>
              <a:rPr lang="en-US" dirty="0" err="1" smtClean="0"/>
              <a:t>,</a:t>
            </a:r>
            <a:r>
              <a:rPr lang="en-US" altLang="zh-CN" dirty="0" err="1" smtClean="0"/>
              <a:t>y</a:t>
            </a:r>
            <a:r>
              <a:rPr lang="en-US" dirty="0" smtClean="0"/>
              <a:t>);</a:t>
            </a:r>
          </a:p>
          <a:p>
            <a:r>
              <a:rPr lang="en-US" altLang="zh-CN" dirty="0" err="1" smtClean="0"/>
              <a:t>imageData</a:t>
            </a:r>
            <a:r>
              <a:rPr lang="zh-CN" altLang="en-US" dirty="0" smtClean="0"/>
              <a:t> </a:t>
            </a:r>
            <a:r>
              <a:rPr lang="en-US" altLang="zh-CN" dirty="0" smtClean="0"/>
              <a:t>=</a:t>
            </a:r>
            <a:r>
              <a:rPr lang="zh-CN" altLang="en-US" dirty="0" smtClean="0"/>
              <a:t> </a:t>
            </a:r>
            <a:r>
              <a:rPr lang="en-US" dirty="0" err="1" smtClean="0"/>
              <a:t>c.getImageData</a:t>
            </a:r>
            <a:r>
              <a:rPr lang="zh-CN" altLang="en-US" dirty="0" smtClean="0"/>
              <a:t> </a:t>
            </a:r>
            <a:r>
              <a:rPr lang="en-US" dirty="0" smtClean="0"/>
              <a:t>(</a:t>
            </a:r>
            <a:r>
              <a:rPr lang="en-US" altLang="zh-CN" dirty="0" err="1" smtClean="0"/>
              <a:t>x</a:t>
            </a:r>
            <a:r>
              <a:rPr lang="en-US" dirty="0" err="1" smtClean="0"/>
              <a:t>,</a:t>
            </a:r>
            <a:r>
              <a:rPr lang="en-US" altLang="zh-CN" dirty="0" err="1" smtClean="0"/>
              <a:t>y</a:t>
            </a:r>
            <a:r>
              <a:rPr lang="en-US" dirty="0" err="1" smtClean="0"/>
              <a:t>,</a:t>
            </a:r>
            <a:r>
              <a:rPr lang="en-US" altLang="zh-CN" dirty="0" err="1" smtClean="0"/>
              <a:t>w</a:t>
            </a:r>
            <a:r>
              <a:rPr lang="en-US" dirty="0" err="1" smtClean="0"/>
              <a:t>,</a:t>
            </a:r>
            <a:r>
              <a:rPr lang="en-US" altLang="zh-CN" dirty="0" err="1" smtClean="0"/>
              <a:t>h</a:t>
            </a:r>
            <a:r>
              <a:rPr lang="en-US" dirty="0" smtClean="0"/>
              <a:t>)</a:t>
            </a:r>
          </a:p>
          <a:p>
            <a:endParaRPr lang="en-US" dirty="0"/>
          </a:p>
          <a:p>
            <a:r>
              <a:rPr lang="en-US" altLang="zh-CN" dirty="0" err="1" smtClean="0"/>
              <a:t>imageData</a:t>
            </a:r>
            <a:r>
              <a:rPr lang="en-US" altLang="zh-CN" dirty="0" smtClean="0"/>
              <a:t>:</a:t>
            </a:r>
            <a:r>
              <a:rPr lang="zh-CN" altLang="en-US" dirty="0" smtClean="0"/>
              <a:t> </a:t>
            </a:r>
            <a:r>
              <a:rPr lang="en-US" altLang="zh-CN" dirty="0" smtClean="0"/>
              <a:t>[pixels]</a:t>
            </a:r>
          </a:p>
          <a:p>
            <a:endParaRPr lang="en-US" dirty="0"/>
          </a:p>
          <a:p>
            <a:r>
              <a:rPr lang="en-US" altLang="zh-CN" dirty="0"/>
              <a:t>p</a:t>
            </a:r>
            <a:r>
              <a:rPr lang="en-US" altLang="zh-CN" dirty="0" smtClean="0"/>
              <a:t>ixel:</a:t>
            </a:r>
            <a:r>
              <a:rPr lang="zh-CN" altLang="en-US" dirty="0" smtClean="0"/>
              <a:t> </a:t>
            </a:r>
            <a:r>
              <a:rPr lang="en-US" altLang="zh-CN" dirty="0" smtClean="0"/>
              <a:t>[red,</a:t>
            </a:r>
            <a:r>
              <a:rPr lang="zh-CN" altLang="en-US" dirty="0" smtClean="0"/>
              <a:t> </a:t>
            </a:r>
            <a:r>
              <a:rPr lang="en-US" altLang="zh-CN" dirty="0" smtClean="0"/>
              <a:t>green,</a:t>
            </a:r>
            <a:r>
              <a:rPr lang="zh-CN" altLang="en-US" dirty="0" smtClean="0"/>
              <a:t> </a:t>
            </a:r>
            <a:r>
              <a:rPr lang="en-US" altLang="zh-CN" dirty="0" smtClean="0"/>
              <a:t>blue,</a:t>
            </a:r>
            <a:r>
              <a:rPr lang="zh-CN" altLang="en-US" dirty="0" smtClean="0"/>
              <a:t> </a:t>
            </a:r>
            <a:r>
              <a:rPr lang="en-US" altLang="zh-CN" dirty="0" smtClean="0"/>
              <a:t>alpha]</a:t>
            </a:r>
            <a:r>
              <a:rPr lang="zh-CN" altLang="en-US" dirty="0" smtClean="0"/>
              <a:t>  </a:t>
            </a:r>
            <a:r>
              <a:rPr lang="en-US" altLang="zh-CN" dirty="0" smtClean="0"/>
              <a:t>//</a:t>
            </a:r>
            <a:r>
              <a:rPr lang="zh-CN" altLang="en-US" dirty="0" smtClean="0"/>
              <a:t> </a:t>
            </a:r>
            <a:r>
              <a:rPr lang="en-US" altLang="zh-CN" dirty="0" smtClean="0"/>
              <a:t>0</a:t>
            </a:r>
            <a:r>
              <a:rPr lang="zh-CN" altLang="en-US" dirty="0" smtClean="0"/>
              <a:t> </a:t>
            </a:r>
            <a:r>
              <a:rPr lang="en-US" altLang="zh-CN" dirty="0" smtClean="0"/>
              <a:t>–</a:t>
            </a:r>
            <a:r>
              <a:rPr lang="zh-CN" altLang="en-US" dirty="0" smtClean="0"/>
              <a:t> </a:t>
            </a:r>
            <a:r>
              <a:rPr lang="en-US" altLang="zh-CN" dirty="0" smtClean="0"/>
              <a:t>255</a:t>
            </a:r>
          </a:p>
          <a:p>
            <a:endParaRPr lang="en-US" dirty="0"/>
          </a:p>
          <a:p>
            <a:r>
              <a:rPr lang="en-US" dirty="0" err="1" smtClean="0"/>
              <a:t>c.putImageData</a:t>
            </a:r>
            <a:r>
              <a:rPr lang="en-US" dirty="0" smtClean="0"/>
              <a:t>(</a:t>
            </a:r>
            <a:r>
              <a:rPr lang="en-US" altLang="zh-CN" dirty="0" err="1" smtClean="0"/>
              <a:t>imageData</a:t>
            </a:r>
            <a:r>
              <a:rPr lang="en-US" dirty="0" err="1" smtClean="0"/>
              <a:t>,</a:t>
            </a:r>
            <a:r>
              <a:rPr lang="en-US" altLang="zh-CN" dirty="0" err="1" smtClean="0"/>
              <a:t>x</a:t>
            </a:r>
            <a:r>
              <a:rPr lang="en-US" dirty="0" err="1" smtClean="0"/>
              <a:t>,</a:t>
            </a:r>
            <a:r>
              <a:rPr lang="en-US" altLang="zh-CN" dirty="0" err="1" smtClean="0"/>
              <a:t>y</a:t>
            </a:r>
            <a:r>
              <a:rPr lang="en-US" dirty="0" smtClean="0"/>
              <a:t>);</a:t>
            </a:r>
            <a:endParaRPr lang="en-US" dirty="0"/>
          </a:p>
        </p:txBody>
      </p:sp>
    </p:spTree>
    <p:extLst>
      <p:ext uri="{BB962C8B-B14F-4D97-AF65-F5344CB8AC3E}">
        <p14:creationId xmlns:p14="http://schemas.microsoft.com/office/powerpoint/2010/main" val="58904242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Combine</a:t>
            </a:r>
            <a:r>
              <a:rPr lang="zh-CN" altLang="en-US" dirty="0" smtClean="0"/>
              <a:t> </a:t>
            </a:r>
            <a:r>
              <a:rPr lang="en-US" altLang="zh-CN" dirty="0"/>
              <a:t>C</a:t>
            </a:r>
            <a:r>
              <a:rPr lang="en-US" altLang="zh-CN" dirty="0" smtClean="0"/>
              <a:t>anvas</a:t>
            </a:r>
            <a:r>
              <a:rPr lang="zh-CN" altLang="en-US" dirty="0" smtClean="0"/>
              <a:t> </a:t>
            </a:r>
            <a:r>
              <a:rPr lang="en-US" altLang="zh-CN" dirty="0" smtClean="0"/>
              <a:t>with</a:t>
            </a:r>
            <a:r>
              <a:rPr lang="zh-CN" altLang="en-US" dirty="0" smtClean="0"/>
              <a:t> </a:t>
            </a:r>
            <a:r>
              <a:rPr lang="en-US" altLang="zh-CN" dirty="0" smtClean="0"/>
              <a:t>Multimedia</a:t>
            </a:r>
            <a:endParaRPr lang="en-US" dirty="0"/>
          </a:p>
        </p:txBody>
      </p:sp>
      <p:sp>
        <p:nvSpPr>
          <p:cNvPr id="3" name="Content Placeholder 2"/>
          <p:cNvSpPr>
            <a:spLocks noGrp="1"/>
          </p:cNvSpPr>
          <p:nvPr>
            <p:ph idx="1"/>
          </p:nvPr>
        </p:nvSpPr>
        <p:spPr/>
        <p:txBody>
          <a:bodyPr/>
          <a:lstStyle/>
          <a:p>
            <a:endParaRPr lang="en-US" dirty="0" smtClean="0">
              <a:hlinkClick r:id="rId2"/>
            </a:endParaRPr>
          </a:p>
          <a:p>
            <a:r>
              <a:rPr lang="en-US" dirty="0" smtClean="0">
                <a:hlinkClick r:id="rId2"/>
              </a:rPr>
              <a:t>http</a:t>
            </a:r>
            <a:r>
              <a:rPr lang="en-US" dirty="0">
                <a:hlinkClick r:id="rId2"/>
              </a:rPr>
              <a:t>://neave.com</a:t>
            </a:r>
            <a:r>
              <a:rPr lang="en-US" dirty="0" smtClean="0">
                <a:hlinkClick r:id="rId2"/>
              </a:rPr>
              <a:t>/</a:t>
            </a:r>
            <a:endParaRPr lang="en-US" dirty="0" smtClean="0"/>
          </a:p>
          <a:p>
            <a:endParaRPr lang="en-US" dirty="0"/>
          </a:p>
        </p:txBody>
      </p:sp>
    </p:spTree>
    <p:extLst>
      <p:ext uri="{BB962C8B-B14F-4D97-AF65-F5344CB8AC3E}">
        <p14:creationId xmlns:p14="http://schemas.microsoft.com/office/powerpoint/2010/main" val="7803620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err="1" smtClean="0"/>
              <a:t>Librarys</a:t>
            </a:r>
            <a:endParaRPr lang="en-US" dirty="0"/>
          </a:p>
        </p:txBody>
      </p:sp>
      <p:sp>
        <p:nvSpPr>
          <p:cNvPr id="3" name="Content Placeholder 2"/>
          <p:cNvSpPr>
            <a:spLocks noGrp="1"/>
          </p:cNvSpPr>
          <p:nvPr>
            <p:ph idx="1"/>
          </p:nvPr>
        </p:nvSpPr>
        <p:spPr/>
        <p:txBody>
          <a:bodyPr/>
          <a:lstStyle/>
          <a:p>
            <a:r>
              <a:rPr lang="en-US" altLang="zh-CN" dirty="0" err="1" smtClean="0"/>
              <a:t>Fabric.js</a:t>
            </a:r>
            <a:endParaRPr lang="en-US" altLang="zh-CN" dirty="0" smtClean="0"/>
          </a:p>
          <a:p>
            <a:r>
              <a:rPr lang="en-US" altLang="zh-CN" dirty="0" err="1" smtClean="0"/>
              <a:t>Paper.js</a:t>
            </a:r>
            <a:endParaRPr lang="en-US" altLang="zh-CN" dirty="0" smtClean="0"/>
          </a:p>
          <a:p>
            <a:r>
              <a:rPr lang="en-US" dirty="0" err="1" smtClean="0"/>
              <a:t>Easel</a:t>
            </a:r>
            <a:r>
              <a:rPr lang="en-US" altLang="zh-CN" dirty="0" err="1" smtClean="0"/>
              <a:t>J</a:t>
            </a:r>
            <a:r>
              <a:rPr lang="en-US" altLang="zh-CN" dirty="0" err="1"/>
              <a:t>S</a:t>
            </a:r>
            <a:endParaRPr lang="en-US" dirty="0" smtClean="0"/>
          </a:p>
          <a:p>
            <a:endParaRPr lang="en-US" dirty="0"/>
          </a:p>
          <a:p>
            <a:r>
              <a:rPr lang="en-US" altLang="zh-CN" dirty="0" smtClean="0"/>
              <a:t>And</a:t>
            </a:r>
            <a:r>
              <a:rPr lang="zh-CN" altLang="en-US" dirty="0" smtClean="0"/>
              <a:t> </a:t>
            </a:r>
            <a:r>
              <a:rPr lang="en-US" altLang="zh-CN" dirty="0" smtClean="0"/>
              <a:t>so</a:t>
            </a:r>
            <a:r>
              <a:rPr lang="zh-CN" altLang="en-US" dirty="0" smtClean="0"/>
              <a:t> </a:t>
            </a:r>
            <a:r>
              <a:rPr lang="en-US" altLang="zh-CN" dirty="0" smtClean="0"/>
              <a:t>on</a:t>
            </a:r>
            <a:r>
              <a:rPr lang="is-IS" altLang="zh-CN" dirty="0" smtClean="0"/>
              <a:t>…</a:t>
            </a:r>
            <a:endParaRPr lang="en-US" dirty="0"/>
          </a:p>
        </p:txBody>
      </p:sp>
    </p:spTree>
    <p:extLst>
      <p:ext uri="{BB962C8B-B14F-4D97-AF65-F5344CB8AC3E}">
        <p14:creationId xmlns:p14="http://schemas.microsoft.com/office/powerpoint/2010/main" val="130515310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Make</a:t>
            </a:r>
            <a:r>
              <a:rPr lang="en-US" dirty="0" smtClean="0"/>
              <a:t> </a:t>
            </a:r>
            <a:r>
              <a:rPr lang="en-US" altLang="zh-CN" dirty="0" smtClean="0"/>
              <a:t>WEB</a:t>
            </a:r>
            <a:r>
              <a:rPr lang="zh-CN" altLang="en-US" dirty="0" smtClean="0"/>
              <a:t> </a:t>
            </a:r>
            <a:r>
              <a:rPr lang="en-US" dirty="0" smtClean="0"/>
              <a:t>applications</a:t>
            </a:r>
            <a:r>
              <a:rPr lang="zh-CN" altLang="en-US" dirty="0" smtClean="0"/>
              <a:t> </a:t>
            </a:r>
            <a:r>
              <a:rPr lang="en-US" altLang="zh-CN" dirty="0" smtClean="0"/>
              <a:t>MORE</a:t>
            </a:r>
            <a:r>
              <a:rPr lang="en-US" dirty="0" smtClean="0"/>
              <a:t> </a:t>
            </a:r>
            <a:r>
              <a:rPr lang="en-US" dirty="0"/>
              <a:t>efficient </a:t>
            </a:r>
          </a:p>
        </p:txBody>
      </p:sp>
      <p:sp>
        <p:nvSpPr>
          <p:cNvPr id="3" name="Text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5385939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Offline</a:t>
            </a:r>
            <a:r>
              <a:rPr lang="zh-CN" altLang="en-US" dirty="0" smtClean="0"/>
              <a:t> </a:t>
            </a:r>
            <a:r>
              <a:rPr lang="en-US" altLang="zh-CN" dirty="0" smtClean="0"/>
              <a:t>Application</a:t>
            </a:r>
            <a:endParaRPr lang="en-US" dirty="0"/>
          </a:p>
        </p:txBody>
      </p:sp>
      <p:sp>
        <p:nvSpPr>
          <p:cNvPr id="3" name="Content Placeholder 2"/>
          <p:cNvSpPr>
            <a:spLocks noGrp="1"/>
          </p:cNvSpPr>
          <p:nvPr>
            <p:ph idx="1"/>
          </p:nvPr>
        </p:nvSpPr>
        <p:spPr/>
        <p:txBody>
          <a:bodyPr/>
          <a:lstStyle/>
          <a:p>
            <a:r>
              <a:rPr lang="en-US" dirty="0"/>
              <a:t>HTML5 and related specs introduce a number of features to make offline web apps a reality</a:t>
            </a:r>
            <a:r>
              <a:rPr lang="en-US" dirty="0" smtClean="0"/>
              <a:t>:</a:t>
            </a:r>
            <a:endParaRPr lang="en-US" dirty="0"/>
          </a:p>
          <a:p>
            <a:pPr lvl="1"/>
            <a:r>
              <a:rPr lang="en-US" altLang="zh-CN" dirty="0"/>
              <a:t>A</a:t>
            </a:r>
            <a:r>
              <a:rPr lang="en-US" dirty="0" smtClean="0"/>
              <a:t>pplication cache</a:t>
            </a:r>
          </a:p>
          <a:p>
            <a:pPr lvl="1"/>
            <a:r>
              <a:rPr lang="en-US" altLang="zh-CN" dirty="0" smtClean="0"/>
              <a:t>Local</a:t>
            </a:r>
            <a:r>
              <a:rPr lang="zh-CN" altLang="en-US" dirty="0" smtClean="0"/>
              <a:t> </a:t>
            </a:r>
            <a:r>
              <a:rPr lang="en-US" altLang="zh-CN" dirty="0" smtClean="0"/>
              <a:t>storage</a:t>
            </a:r>
          </a:p>
          <a:p>
            <a:pPr lvl="1"/>
            <a:r>
              <a:rPr lang="en-US" altLang="zh-CN" dirty="0" smtClean="0"/>
              <a:t>Web</a:t>
            </a:r>
            <a:r>
              <a:rPr lang="zh-CN" altLang="en-US" dirty="0" smtClean="0"/>
              <a:t> </a:t>
            </a:r>
            <a:r>
              <a:rPr lang="en-US" altLang="zh-CN" dirty="0" smtClean="0"/>
              <a:t>SQL</a:t>
            </a:r>
            <a:r>
              <a:rPr lang="zh-CN" altLang="en-US" dirty="0" smtClean="0"/>
              <a:t> </a:t>
            </a:r>
            <a:r>
              <a:rPr lang="en-US" altLang="zh-CN" dirty="0" smtClean="0"/>
              <a:t>&amp;</a:t>
            </a:r>
            <a:r>
              <a:rPr lang="zh-CN" altLang="en-US" dirty="0" smtClean="0"/>
              <a:t> </a:t>
            </a:r>
            <a:r>
              <a:rPr lang="en-US" altLang="zh-CN" dirty="0" smtClean="0"/>
              <a:t>indexed</a:t>
            </a:r>
            <a:r>
              <a:rPr lang="zh-CN" altLang="en-US" dirty="0" smtClean="0"/>
              <a:t> </a:t>
            </a:r>
            <a:r>
              <a:rPr lang="en-US" altLang="zh-CN" dirty="0" smtClean="0"/>
              <a:t>database</a:t>
            </a:r>
          </a:p>
          <a:p>
            <a:pPr lvl="1"/>
            <a:r>
              <a:rPr lang="en-US" altLang="zh-CN" dirty="0" smtClean="0"/>
              <a:t>Online/offline</a:t>
            </a:r>
            <a:r>
              <a:rPr lang="zh-CN" altLang="en-US" dirty="0" smtClean="0"/>
              <a:t> </a:t>
            </a:r>
            <a:r>
              <a:rPr lang="en-US" altLang="zh-CN" dirty="0" smtClean="0"/>
              <a:t>events</a:t>
            </a:r>
            <a:endParaRPr lang="en-US" dirty="0"/>
          </a:p>
        </p:txBody>
      </p:sp>
      <p:pic>
        <p:nvPicPr>
          <p:cNvPr id="4" name="Picture 3"/>
          <p:cNvPicPr>
            <a:picLocks noChangeAspect="1"/>
          </p:cNvPicPr>
          <p:nvPr/>
        </p:nvPicPr>
        <p:blipFill>
          <a:blip r:embed="rId2"/>
          <a:stretch>
            <a:fillRect/>
          </a:stretch>
        </p:blipFill>
        <p:spPr>
          <a:xfrm>
            <a:off x="373047" y="4191989"/>
            <a:ext cx="8397905" cy="2190008"/>
          </a:xfrm>
          <a:prstGeom prst="rect">
            <a:avLst/>
          </a:prstGeom>
        </p:spPr>
      </p:pic>
    </p:spTree>
    <p:extLst>
      <p:ext uri="{BB962C8B-B14F-4D97-AF65-F5344CB8AC3E}">
        <p14:creationId xmlns:p14="http://schemas.microsoft.com/office/powerpoint/2010/main" val="110884422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Local</a:t>
            </a:r>
            <a:r>
              <a:rPr lang="zh-CN" altLang="en-US" dirty="0" smtClean="0"/>
              <a:t> </a:t>
            </a:r>
            <a:r>
              <a:rPr lang="en-US" altLang="zh-CN" dirty="0" smtClean="0"/>
              <a:t>Storage</a:t>
            </a:r>
            <a:endParaRPr lang="en-US" dirty="0"/>
          </a:p>
        </p:txBody>
      </p:sp>
      <p:sp>
        <p:nvSpPr>
          <p:cNvPr id="3" name="Content Placeholder 2"/>
          <p:cNvSpPr>
            <a:spLocks noGrp="1"/>
          </p:cNvSpPr>
          <p:nvPr>
            <p:ph idx="1"/>
          </p:nvPr>
        </p:nvSpPr>
        <p:spPr/>
        <p:txBody>
          <a:bodyPr/>
          <a:lstStyle/>
          <a:p>
            <a:r>
              <a:rPr lang="en-US" altLang="zh-CN" dirty="0" smtClean="0"/>
              <a:t>versus</a:t>
            </a:r>
            <a:r>
              <a:rPr lang="zh-CN" altLang="en-US" dirty="0" smtClean="0"/>
              <a:t> </a:t>
            </a:r>
            <a:r>
              <a:rPr lang="en-US" altLang="zh-CN" dirty="0" smtClean="0"/>
              <a:t>Cookies</a:t>
            </a:r>
          </a:p>
          <a:p>
            <a:endParaRPr lang="en-US" altLang="zh-CN" dirty="0"/>
          </a:p>
          <a:p>
            <a:endParaRPr lang="en-US" altLang="zh-CN" dirty="0" smtClean="0"/>
          </a:p>
          <a:p>
            <a:endParaRPr lang="en-US" altLang="zh-CN" dirty="0"/>
          </a:p>
          <a:p>
            <a:endParaRPr lang="en-US" altLang="zh-CN" dirty="0" smtClean="0"/>
          </a:p>
          <a:p>
            <a:endParaRPr lang="en-US" altLang="zh-CN" dirty="0"/>
          </a:p>
          <a:p>
            <a:endParaRPr lang="en-US" altLang="zh-CN" dirty="0" smtClean="0"/>
          </a:p>
          <a:p>
            <a:r>
              <a:rPr lang="en-US" altLang="zh-CN" dirty="0" smtClean="0"/>
              <a:t>Strength</a:t>
            </a:r>
            <a:r>
              <a:rPr lang="zh-CN" altLang="en-US" dirty="0" smtClean="0"/>
              <a:t> </a:t>
            </a:r>
            <a:r>
              <a:rPr lang="en-US" altLang="zh-CN" dirty="0" smtClean="0"/>
              <a:t>of</a:t>
            </a:r>
            <a:r>
              <a:rPr lang="zh-CN" altLang="en-US" dirty="0" smtClean="0"/>
              <a:t> </a:t>
            </a:r>
            <a:r>
              <a:rPr lang="en-US" altLang="zh-CN" dirty="0" smtClean="0"/>
              <a:t>local</a:t>
            </a:r>
            <a:r>
              <a:rPr lang="zh-CN" altLang="en-US" dirty="0" smtClean="0"/>
              <a:t> </a:t>
            </a:r>
            <a:r>
              <a:rPr lang="en-US" altLang="zh-CN" dirty="0" smtClean="0"/>
              <a:t>storage</a:t>
            </a:r>
          </a:p>
          <a:p>
            <a:pPr lvl="1"/>
            <a:r>
              <a:rPr lang="en-US" altLang="zh-CN" dirty="0" smtClean="0"/>
              <a:t>More</a:t>
            </a:r>
            <a:r>
              <a:rPr lang="zh-CN" altLang="en-US" dirty="0" smtClean="0"/>
              <a:t> </a:t>
            </a:r>
            <a:r>
              <a:rPr lang="en-US" altLang="zh-CN" dirty="0" smtClean="0"/>
              <a:t>secure</a:t>
            </a:r>
          </a:p>
          <a:p>
            <a:pPr lvl="1"/>
            <a:r>
              <a:rPr lang="en-US" altLang="zh-CN" dirty="0" smtClean="0">
                <a:solidFill>
                  <a:schemeClr val="dk1"/>
                </a:solidFill>
              </a:rPr>
              <a:t>No</a:t>
            </a:r>
            <a:r>
              <a:rPr lang="zh-CN" altLang="en-US" dirty="0" smtClean="0">
                <a:solidFill>
                  <a:schemeClr val="dk1"/>
                </a:solidFill>
              </a:rPr>
              <a:t> </a:t>
            </a:r>
            <a:r>
              <a:rPr lang="en-US" dirty="0" smtClean="0">
                <a:solidFill>
                  <a:schemeClr val="dk1"/>
                </a:solidFill>
              </a:rPr>
              <a:t>affecting </a:t>
            </a:r>
            <a:r>
              <a:rPr lang="en-US" dirty="0">
                <a:solidFill>
                  <a:schemeClr val="dk1"/>
                </a:solidFill>
              </a:rPr>
              <a:t>website performance</a:t>
            </a:r>
            <a:endParaRPr lang="en-US" dirty="0"/>
          </a:p>
          <a:p>
            <a:pPr lvl="1"/>
            <a:r>
              <a:rPr lang="en-US" altLang="zh-CN" dirty="0"/>
              <a:t>P</a:t>
            </a:r>
            <a:r>
              <a:rPr lang="en-US" dirty="0" smtClean="0"/>
              <a:t>er origin</a:t>
            </a:r>
            <a:r>
              <a:rPr lang="zh-CN" altLang="en-US" dirty="0" smtClean="0"/>
              <a:t> </a:t>
            </a:r>
            <a:r>
              <a:rPr lang="en-US" dirty="0" smtClean="0"/>
              <a:t>(</a:t>
            </a:r>
            <a:r>
              <a:rPr lang="en-US" dirty="0"/>
              <a:t>per domain and protocol)</a:t>
            </a:r>
            <a:endParaRPr lang="en-US" altLang="zh-CN" dirty="0" smtClean="0"/>
          </a:p>
          <a:p>
            <a:pPr lvl="1"/>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997985027"/>
              </p:ext>
            </p:extLst>
          </p:nvPr>
        </p:nvGraphicFramePr>
        <p:xfrm>
          <a:off x="763978" y="2268187"/>
          <a:ext cx="7109362" cy="2010540"/>
        </p:xfrm>
        <a:graphic>
          <a:graphicData uri="http://schemas.openxmlformats.org/drawingml/2006/table">
            <a:tbl>
              <a:tblPr firstRow="1" bandRow="1">
                <a:tableStyleId>{5C22544A-7EE6-4342-B048-85BDC9FD1C3A}</a:tableStyleId>
              </a:tblPr>
              <a:tblGrid>
                <a:gridCol w="3554681"/>
                <a:gridCol w="3554681"/>
              </a:tblGrid>
              <a:tr h="629392">
                <a:tc>
                  <a:txBody>
                    <a:bodyPr/>
                    <a:lstStyle/>
                    <a:p>
                      <a:r>
                        <a:rPr lang="en-US" altLang="zh-CN" dirty="0" smtClean="0"/>
                        <a:t>Cookies</a:t>
                      </a:r>
                      <a:endParaRPr lang="en-US" dirty="0"/>
                    </a:p>
                  </a:txBody>
                  <a:tcPr/>
                </a:tc>
                <a:tc>
                  <a:txBody>
                    <a:bodyPr/>
                    <a:lstStyle/>
                    <a:p>
                      <a:r>
                        <a:rPr lang="en-US" altLang="zh-CN" dirty="0" smtClean="0"/>
                        <a:t>Local</a:t>
                      </a:r>
                      <a:r>
                        <a:rPr lang="zh-CN" altLang="en-US" dirty="0" smtClean="0"/>
                        <a:t> </a:t>
                      </a:r>
                      <a:r>
                        <a:rPr lang="en-US" altLang="zh-CN" dirty="0" smtClean="0"/>
                        <a:t>Storage</a:t>
                      </a:r>
                      <a:endParaRPr lang="en-US" dirty="0"/>
                    </a:p>
                  </a:txBody>
                  <a:tcPr/>
                </a:tc>
              </a:tr>
              <a:tr h="690574">
                <a:tc>
                  <a:txBody>
                    <a:bodyPr/>
                    <a:lstStyle/>
                    <a:p>
                      <a:r>
                        <a:rPr lang="en-US" sz="1800" b="0" i="0" kern="1200" dirty="0" smtClean="0">
                          <a:solidFill>
                            <a:schemeClr val="dk1"/>
                          </a:solidFill>
                          <a:effectLst/>
                          <a:latin typeface="+mn-lt"/>
                          <a:ea typeface="+mn-ea"/>
                          <a:cs typeface="+mn-cs"/>
                        </a:rPr>
                        <a:t>included in every server request</a:t>
                      </a:r>
                      <a:endParaRPr lang="en-US" dirty="0"/>
                    </a:p>
                  </a:txBody>
                  <a:tcPr/>
                </a:tc>
                <a:tc>
                  <a:txBody>
                    <a:bodyPr/>
                    <a:lstStyle/>
                    <a:p>
                      <a:r>
                        <a:rPr lang="en-US" sz="1800" b="0" i="0" kern="1200" dirty="0" smtClean="0">
                          <a:solidFill>
                            <a:schemeClr val="dk1"/>
                          </a:solidFill>
                          <a:effectLst/>
                          <a:latin typeface="+mn-lt"/>
                          <a:ea typeface="+mn-ea"/>
                          <a:cs typeface="+mn-cs"/>
                        </a:rPr>
                        <a:t>never transferred to the server</a:t>
                      </a:r>
                      <a:endParaRPr lang="en-US" dirty="0"/>
                    </a:p>
                  </a:txBody>
                  <a:tcPr/>
                </a:tc>
              </a:tr>
              <a:tr h="690574">
                <a:tc>
                  <a:txBody>
                    <a:bodyPr/>
                    <a:lstStyle/>
                    <a:p>
                      <a:r>
                        <a:rPr lang="en-US" altLang="zh-CN" dirty="0" smtClean="0"/>
                        <a:t>Small</a:t>
                      </a:r>
                      <a:r>
                        <a:rPr lang="zh-CN" altLang="en-US" baseline="0" dirty="0" smtClean="0"/>
                        <a:t> </a:t>
                      </a:r>
                      <a:r>
                        <a:rPr lang="en-US" altLang="zh-CN" baseline="0" dirty="0" smtClean="0"/>
                        <a:t>amounts</a:t>
                      </a:r>
                      <a:r>
                        <a:rPr lang="zh-CN" altLang="en-US" baseline="0" dirty="0" smtClean="0"/>
                        <a:t> </a:t>
                      </a:r>
                      <a:r>
                        <a:rPr lang="en-US" altLang="zh-CN" baseline="0" dirty="0" smtClean="0"/>
                        <a:t>of</a:t>
                      </a:r>
                      <a:r>
                        <a:rPr lang="zh-CN" altLang="en-US" baseline="0" dirty="0" smtClean="0"/>
                        <a:t> </a:t>
                      </a:r>
                      <a:r>
                        <a:rPr lang="en-US" altLang="zh-CN" baseline="0" dirty="0" smtClean="0"/>
                        <a:t>data</a:t>
                      </a:r>
                      <a:endParaRPr lang="en-US" dirty="0"/>
                    </a:p>
                  </a:txBody>
                  <a:tcPr/>
                </a:tc>
                <a:tc>
                  <a:txBody>
                    <a:bodyPr/>
                    <a:lstStyle/>
                    <a:p>
                      <a:r>
                        <a:rPr lang="en-US" sz="1800" b="0" i="0" kern="1200" dirty="0" smtClean="0">
                          <a:solidFill>
                            <a:schemeClr val="dk1"/>
                          </a:solidFill>
                          <a:effectLst/>
                          <a:latin typeface="+mn-lt"/>
                          <a:ea typeface="+mn-ea"/>
                          <a:cs typeface="+mn-cs"/>
                        </a:rPr>
                        <a:t>large amounts of data</a:t>
                      </a:r>
                      <a:r>
                        <a:rPr lang="zh-CN" altLang="en-US" sz="1800" b="0" i="0" kern="1200" dirty="0" smtClean="0">
                          <a:solidFill>
                            <a:schemeClr val="dk1"/>
                          </a:solidFill>
                          <a:effectLst/>
                          <a:latin typeface="+mn-lt"/>
                          <a:ea typeface="+mn-ea"/>
                          <a:cs typeface="+mn-cs"/>
                        </a:rPr>
                        <a:t> </a:t>
                      </a:r>
                      <a:r>
                        <a:rPr lang="en-US" altLang="zh-CN" sz="1800" b="0" i="0" kern="1200" dirty="0" smtClean="0">
                          <a:solidFill>
                            <a:schemeClr val="dk1"/>
                          </a:solidFill>
                          <a:effectLst/>
                          <a:latin typeface="+mn-lt"/>
                          <a:ea typeface="+mn-ea"/>
                          <a:cs typeface="+mn-cs"/>
                        </a:rPr>
                        <a:t>(at</a:t>
                      </a:r>
                      <a:r>
                        <a:rPr lang="zh-CN" altLang="en-US" sz="1800" b="0" i="0" kern="1200" dirty="0" smtClean="0">
                          <a:solidFill>
                            <a:schemeClr val="dk1"/>
                          </a:solidFill>
                          <a:effectLst/>
                          <a:latin typeface="+mn-lt"/>
                          <a:ea typeface="+mn-ea"/>
                          <a:cs typeface="+mn-cs"/>
                        </a:rPr>
                        <a:t> </a:t>
                      </a:r>
                      <a:r>
                        <a:rPr lang="en-US" altLang="zh-CN" sz="1800" b="0" i="0" kern="1200" dirty="0" smtClean="0">
                          <a:solidFill>
                            <a:schemeClr val="dk1"/>
                          </a:solidFill>
                          <a:effectLst/>
                          <a:latin typeface="+mn-lt"/>
                          <a:ea typeface="+mn-ea"/>
                          <a:cs typeface="+mn-cs"/>
                        </a:rPr>
                        <a:t>least</a:t>
                      </a:r>
                      <a:r>
                        <a:rPr lang="zh-CN" altLang="en-US" sz="1800" b="0" i="0" kern="1200" dirty="0" smtClean="0">
                          <a:solidFill>
                            <a:schemeClr val="dk1"/>
                          </a:solidFill>
                          <a:effectLst/>
                          <a:latin typeface="+mn-lt"/>
                          <a:ea typeface="+mn-ea"/>
                          <a:cs typeface="+mn-cs"/>
                        </a:rPr>
                        <a:t> </a:t>
                      </a:r>
                      <a:r>
                        <a:rPr lang="en-US" altLang="zh-CN" sz="1800" b="0" i="0" kern="1200" dirty="0" smtClean="0">
                          <a:solidFill>
                            <a:schemeClr val="dk1"/>
                          </a:solidFill>
                          <a:effectLst/>
                          <a:latin typeface="+mn-lt"/>
                          <a:ea typeface="+mn-ea"/>
                          <a:cs typeface="+mn-cs"/>
                        </a:rPr>
                        <a:t>5MB)</a:t>
                      </a:r>
                      <a:endParaRPr lang="en-US" dirty="0"/>
                    </a:p>
                  </a:txBody>
                  <a:tcPr/>
                </a:tc>
              </a:tr>
            </a:tbl>
          </a:graphicData>
        </a:graphic>
      </p:graphicFrame>
    </p:spTree>
    <p:extLst>
      <p:ext uri="{BB962C8B-B14F-4D97-AF65-F5344CB8AC3E}">
        <p14:creationId xmlns:p14="http://schemas.microsoft.com/office/powerpoint/2010/main" val="10762304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JavaScript</a:t>
            </a:r>
            <a:endParaRPr lang="en-US" dirty="0"/>
          </a:p>
        </p:txBody>
      </p:sp>
      <p:sp>
        <p:nvSpPr>
          <p:cNvPr id="3" name="Content Placeholder 2"/>
          <p:cNvSpPr>
            <a:spLocks noGrp="1"/>
          </p:cNvSpPr>
          <p:nvPr>
            <p:ph idx="1"/>
          </p:nvPr>
        </p:nvSpPr>
        <p:spPr/>
        <p:txBody>
          <a:bodyPr/>
          <a:lstStyle/>
          <a:p>
            <a:r>
              <a:rPr lang="en-US" dirty="0"/>
              <a:t>Sections that will control the application logic and behavior </a:t>
            </a:r>
          </a:p>
          <a:p>
            <a:pPr lvl="1"/>
            <a:r>
              <a:rPr lang="en-US" dirty="0"/>
              <a:t>Can handle page routing </a:t>
            </a:r>
            <a:endParaRPr lang="en-US" dirty="0" smtClean="0"/>
          </a:p>
          <a:p>
            <a:pPr lvl="1"/>
            <a:r>
              <a:rPr lang="en-US" smtClean="0"/>
              <a:t>Handle </a:t>
            </a:r>
            <a:r>
              <a:rPr lang="en-US" dirty="0"/>
              <a:t>user </a:t>
            </a:r>
            <a:r>
              <a:rPr lang="en-US"/>
              <a:t>interaction </a:t>
            </a:r>
            <a:endParaRPr lang="en-US" smtClean="0"/>
          </a:p>
          <a:p>
            <a:pPr lvl="1"/>
            <a:r>
              <a:rPr lang="en-US" dirty="0" smtClean="0"/>
              <a:t>Form </a:t>
            </a:r>
            <a:r>
              <a:rPr lang="en-US" dirty="0"/>
              <a:t>submission </a:t>
            </a:r>
          </a:p>
          <a:p>
            <a:r>
              <a:rPr lang="en-US" dirty="0"/>
              <a:t>When building an application, layer on the behavior and control </a:t>
            </a:r>
          </a:p>
          <a:p>
            <a:r>
              <a:rPr lang="en-US" dirty="0"/>
              <a:t>Place your external JS within the </a:t>
            </a:r>
            <a:r>
              <a:rPr lang="en-US" b="1" dirty="0"/>
              <a:t>body </a:t>
            </a:r>
            <a:r>
              <a:rPr lang="en-US" dirty="0"/>
              <a:t>element of your document, directly above the closing </a:t>
            </a:r>
            <a:r>
              <a:rPr lang="en-US" b="1" dirty="0"/>
              <a:t>body </a:t>
            </a:r>
            <a:r>
              <a:rPr lang="en-US" dirty="0"/>
              <a:t>element </a:t>
            </a:r>
          </a:p>
          <a:p>
            <a:endParaRPr lang="en-US" dirty="0"/>
          </a:p>
        </p:txBody>
      </p:sp>
    </p:spTree>
    <p:extLst>
      <p:ext uri="{BB962C8B-B14F-4D97-AF65-F5344CB8AC3E}">
        <p14:creationId xmlns:p14="http://schemas.microsoft.com/office/powerpoint/2010/main" val="107101719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Example</a:t>
            </a:r>
            <a:endParaRPr lang="en-US" dirty="0"/>
          </a:p>
        </p:txBody>
      </p:sp>
      <p:sp>
        <p:nvSpPr>
          <p:cNvPr id="4" name="Content Placeholder 3"/>
          <p:cNvSpPr txBox="1">
            <a:spLocks/>
          </p:cNvSpPr>
          <p:nvPr/>
        </p:nvSpPr>
        <p:spPr>
          <a:xfrm>
            <a:off x="457200" y="1885208"/>
            <a:ext cx="8229600" cy="3194721"/>
          </a:xfrm>
          <a:prstGeom prst="rect">
            <a:avLst/>
          </a:prstGeom>
          <a:noFill/>
          <a:ln w="6350" cmpd="sng">
            <a:solidFill>
              <a:schemeClr val="tx1"/>
            </a:solidFill>
          </a:ln>
        </p:spPr>
        <p:txBody>
          <a:bodyPr vert="horz" wrap="square" lIns="91440" tIns="45720" rIns="91440" bIns="45720" rtlCol="0">
            <a:sp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r>
              <a:rPr lang="en-US" sz="1600" i="1" dirty="0">
                <a:latin typeface="Courier" charset="0"/>
                <a:ea typeface="Courier" charset="0"/>
                <a:cs typeface="Courier" charset="0"/>
              </a:rPr>
              <a:t>if(</a:t>
            </a:r>
            <a:r>
              <a:rPr lang="en-US" sz="1600" i="1" dirty="0" err="1">
                <a:latin typeface="Courier" charset="0"/>
                <a:ea typeface="Courier" charset="0"/>
                <a:cs typeface="Courier" charset="0"/>
              </a:rPr>
              <a:t>typeof</a:t>
            </a:r>
            <a:r>
              <a:rPr lang="en-US" sz="1600" i="1" dirty="0">
                <a:latin typeface="Courier" charset="0"/>
                <a:ea typeface="Courier" charset="0"/>
                <a:cs typeface="Courier" charset="0"/>
              </a:rPr>
              <a:t>(Storage) !== "undefined") {</a:t>
            </a:r>
            <a:br>
              <a:rPr lang="en-US" sz="1600" i="1" dirty="0">
                <a:latin typeface="Courier" charset="0"/>
                <a:ea typeface="Courier" charset="0"/>
                <a:cs typeface="Courier" charset="0"/>
              </a:rPr>
            </a:br>
            <a:r>
              <a:rPr lang="en-US" sz="1600" i="1" dirty="0">
                <a:latin typeface="Courier" charset="0"/>
                <a:ea typeface="Courier" charset="0"/>
                <a:cs typeface="Courier" charset="0"/>
              </a:rPr>
              <a:t>    // Code for </a:t>
            </a:r>
            <a:r>
              <a:rPr lang="en-US" sz="1600" i="1" dirty="0" err="1">
                <a:latin typeface="Courier" charset="0"/>
                <a:ea typeface="Courier" charset="0"/>
                <a:cs typeface="Courier" charset="0"/>
              </a:rPr>
              <a:t>localStorage</a:t>
            </a:r>
            <a:r>
              <a:rPr lang="en-US" sz="1600" i="1" dirty="0">
                <a:latin typeface="Courier" charset="0"/>
                <a:ea typeface="Courier" charset="0"/>
                <a:cs typeface="Courier" charset="0"/>
              </a:rPr>
              <a:t>/</a:t>
            </a:r>
            <a:r>
              <a:rPr lang="en-US" sz="1600" i="1" dirty="0" err="1">
                <a:latin typeface="Courier" charset="0"/>
                <a:ea typeface="Courier" charset="0"/>
                <a:cs typeface="Courier" charset="0"/>
              </a:rPr>
              <a:t>sessionStorage</a:t>
            </a:r>
            <a:r>
              <a:rPr lang="en-US" sz="1600" i="1" dirty="0">
                <a:latin typeface="Courier" charset="0"/>
                <a:ea typeface="Courier" charset="0"/>
                <a:cs typeface="Courier" charset="0"/>
              </a:rPr>
              <a:t>.</a:t>
            </a:r>
          </a:p>
          <a:p>
            <a:r>
              <a:rPr lang="zh-CN" altLang="en-US" sz="1600" i="1" dirty="0">
                <a:latin typeface="Courier" charset="0"/>
                <a:ea typeface="Courier" charset="0"/>
                <a:cs typeface="Courier" charset="0"/>
              </a:rPr>
              <a:t>    </a:t>
            </a:r>
            <a:r>
              <a:rPr lang="en-US" sz="1600" i="1" dirty="0">
                <a:latin typeface="Courier" charset="0"/>
                <a:ea typeface="Courier" charset="0"/>
                <a:cs typeface="Courier" charset="0"/>
              </a:rPr>
              <a:t>// Store</a:t>
            </a:r>
            <a:br>
              <a:rPr lang="en-US" sz="1600" i="1" dirty="0">
                <a:latin typeface="Courier" charset="0"/>
                <a:ea typeface="Courier" charset="0"/>
                <a:cs typeface="Courier" charset="0"/>
              </a:rPr>
            </a:br>
            <a:r>
              <a:rPr lang="zh-CN" altLang="en-US" sz="1600" i="1" dirty="0" smtClean="0">
                <a:latin typeface="Courier" charset="0"/>
                <a:ea typeface="Courier" charset="0"/>
                <a:cs typeface="Courier" charset="0"/>
              </a:rPr>
              <a:t>    </a:t>
            </a:r>
            <a:r>
              <a:rPr lang="en-US" sz="1600" i="1" dirty="0" err="1" smtClean="0">
                <a:latin typeface="Courier" charset="0"/>
                <a:ea typeface="Courier" charset="0"/>
                <a:cs typeface="Courier" charset="0"/>
              </a:rPr>
              <a:t>localStorage.setItem</a:t>
            </a:r>
            <a:r>
              <a:rPr lang="en-US" sz="1600" i="1" dirty="0" smtClean="0">
                <a:latin typeface="Courier" charset="0"/>
                <a:ea typeface="Courier" charset="0"/>
                <a:cs typeface="Courier" charset="0"/>
              </a:rPr>
              <a:t>(“</a:t>
            </a:r>
            <a:r>
              <a:rPr lang="en-US" sz="1600" i="1" dirty="0" err="1" smtClean="0">
                <a:latin typeface="Courier" charset="0"/>
                <a:ea typeface="Courier" charset="0"/>
                <a:cs typeface="Courier" charset="0"/>
              </a:rPr>
              <a:t>lastname</a:t>
            </a:r>
            <a:r>
              <a:rPr lang="en-US" sz="1600" i="1" dirty="0" smtClean="0">
                <a:latin typeface="Courier" charset="0"/>
                <a:ea typeface="Courier" charset="0"/>
                <a:cs typeface="Courier" charset="0"/>
              </a:rPr>
              <a:t>”,</a:t>
            </a:r>
            <a:r>
              <a:rPr lang="en-US" sz="1600" i="1" dirty="0">
                <a:latin typeface="Courier" charset="0"/>
                <a:ea typeface="Courier" charset="0"/>
                <a:cs typeface="Courier" charset="0"/>
              </a:rPr>
              <a:t> </a:t>
            </a:r>
            <a:r>
              <a:rPr lang="en-US" sz="1600" i="1" dirty="0" smtClean="0">
                <a:latin typeface="Courier" charset="0"/>
                <a:ea typeface="Courier" charset="0"/>
                <a:cs typeface="Courier" charset="0"/>
              </a:rPr>
              <a:t>“Smith”);</a:t>
            </a:r>
            <a:r>
              <a:rPr lang="en-US" sz="1600" i="1" dirty="0">
                <a:latin typeface="Courier" charset="0"/>
                <a:ea typeface="Courier" charset="0"/>
                <a:cs typeface="Courier" charset="0"/>
              </a:rPr>
              <a:t/>
            </a:r>
            <a:br>
              <a:rPr lang="en-US" sz="1600" i="1" dirty="0">
                <a:latin typeface="Courier" charset="0"/>
                <a:ea typeface="Courier" charset="0"/>
                <a:cs typeface="Courier" charset="0"/>
              </a:rPr>
            </a:br>
            <a:r>
              <a:rPr lang="zh-CN" altLang="en-US" sz="1600" i="1" dirty="0" smtClean="0">
                <a:latin typeface="Courier" charset="0"/>
                <a:ea typeface="Courier" charset="0"/>
                <a:cs typeface="Courier" charset="0"/>
              </a:rPr>
              <a:t>    </a:t>
            </a:r>
            <a:r>
              <a:rPr lang="en-US" sz="1600" i="1" dirty="0" smtClean="0">
                <a:latin typeface="Courier" charset="0"/>
                <a:ea typeface="Courier" charset="0"/>
                <a:cs typeface="Courier" charset="0"/>
              </a:rPr>
              <a:t>// </a:t>
            </a:r>
            <a:r>
              <a:rPr lang="en-US" sz="1600" i="1" dirty="0">
                <a:latin typeface="Courier" charset="0"/>
                <a:ea typeface="Courier" charset="0"/>
                <a:cs typeface="Courier" charset="0"/>
              </a:rPr>
              <a:t>Retrieve</a:t>
            </a:r>
            <a:br>
              <a:rPr lang="en-US" sz="1600" i="1" dirty="0">
                <a:latin typeface="Courier" charset="0"/>
                <a:ea typeface="Courier" charset="0"/>
                <a:cs typeface="Courier" charset="0"/>
              </a:rPr>
            </a:br>
            <a:r>
              <a:rPr lang="zh-CN" altLang="en-US" sz="1600" i="1" dirty="0" smtClean="0">
                <a:latin typeface="Courier" charset="0"/>
                <a:ea typeface="Courier" charset="0"/>
                <a:cs typeface="Courier" charset="0"/>
              </a:rPr>
              <a:t>    </a:t>
            </a:r>
            <a:r>
              <a:rPr lang="en-US" sz="1600" i="1" dirty="0" err="1" smtClean="0">
                <a:latin typeface="Courier" charset="0"/>
                <a:ea typeface="Courier" charset="0"/>
                <a:cs typeface="Courier" charset="0"/>
              </a:rPr>
              <a:t>document.getElementById</a:t>
            </a:r>
            <a:r>
              <a:rPr lang="en-US" sz="1600" i="1" dirty="0" smtClean="0">
                <a:latin typeface="Courier" charset="0"/>
                <a:ea typeface="Courier" charset="0"/>
                <a:cs typeface="Courier" charset="0"/>
              </a:rPr>
              <a:t>(“result”).</a:t>
            </a:r>
            <a:r>
              <a:rPr lang="en-US" sz="1600" i="1" dirty="0" err="1">
                <a:latin typeface="Courier" charset="0"/>
                <a:ea typeface="Courier" charset="0"/>
                <a:cs typeface="Courier" charset="0"/>
              </a:rPr>
              <a:t>innerHTML</a:t>
            </a:r>
            <a:r>
              <a:rPr lang="en-US" sz="1600" i="1" dirty="0">
                <a:latin typeface="Courier" charset="0"/>
                <a:ea typeface="Courier" charset="0"/>
                <a:cs typeface="Courier" charset="0"/>
              </a:rPr>
              <a:t> </a:t>
            </a:r>
            <a:r>
              <a:rPr lang="en-US" sz="1600" i="1" dirty="0" smtClean="0">
                <a:latin typeface="Courier" charset="0"/>
                <a:ea typeface="Courier" charset="0"/>
                <a:cs typeface="Courier" charset="0"/>
              </a:rPr>
              <a:t>=</a:t>
            </a:r>
            <a:r>
              <a:rPr lang="zh-CN" altLang="en-US" sz="1600" i="1" dirty="0" smtClean="0">
                <a:latin typeface="Courier" charset="0"/>
                <a:ea typeface="Courier" charset="0"/>
                <a:cs typeface="Courier" charset="0"/>
              </a:rPr>
              <a:t> </a:t>
            </a:r>
            <a:r>
              <a:rPr lang="en-US" altLang="zh-CN" sz="1600" i="1" dirty="0" smtClean="0">
                <a:latin typeface="Courier" charset="0"/>
                <a:ea typeface="Courier" charset="0"/>
                <a:cs typeface="Courier" charset="0"/>
              </a:rPr>
              <a:t>		</a:t>
            </a:r>
            <a:r>
              <a:rPr lang="en-US" sz="1600" i="1" dirty="0" err="1" smtClean="0">
                <a:latin typeface="Courier" charset="0"/>
                <a:ea typeface="Courier" charset="0"/>
                <a:cs typeface="Courier" charset="0"/>
              </a:rPr>
              <a:t>localStorage.getItem</a:t>
            </a:r>
            <a:r>
              <a:rPr lang="en-US" sz="1600" i="1" dirty="0" smtClean="0">
                <a:latin typeface="Courier" charset="0"/>
                <a:ea typeface="Courier" charset="0"/>
                <a:cs typeface="Courier" charset="0"/>
              </a:rPr>
              <a:t>(“</a:t>
            </a:r>
            <a:r>
              <a:rPr lang="en-US" sz="1600" i="1" dirty="0" err="1" smtClean="0">
                <a:latin typeface="Courier" charset="0"/>
                <a:ea typeface="Courier" charset="0"/>
                <a:cs typeface="Courier" charset="0"/>
              </a:rPr>
              <a:t>lastname</a:t>
            </a:r>
            <a:r>
              <a:rPr lang="en-US" sz="1600" i="1" dirty="0" smtClean="0">
                <a:latin typeface="Courier" charset="0"/>
                <a:ea typeface="Courier" charset="0"/>
                <a:cs typeface="Courier" charset="0"/>
              </a:rPr>
              <a:t>”);</a:t>
            </a:r>
            <a:r>
              <a:rPr lang="zh-CN" altLang="en-US" sz="1600" i="1" dirty="0" smtClean="0">
                <a:latin typeface="Courier" charset="0"/>
                <a:ea typeface="Courier" charset="0"/>
                <a:cs typeface="Courier" charset="0"/>
              </a:rPr>
              <a:t> </a:t>
            </a:r>
            <a:r>
              <a:rPr lang="en-US" sz="1600" i="1" dirty="0">
                <a:latin typeface="Courier" charset="0"/>
                <a:ea typeface="Courier" charset="0"/>
                <a:cs typeface="Courier" charset="0"/>
              </a:rPr>
              <a:t/>
            </a:r>
            <a:br>
              <a:rPr lang="en-US" sz="1600" i="1" dirty="0">
                <a:latin typeface="Courier" charset="0"/>
                <a:ea typeface="Courier" charset="0"/>
                <a:cs typeface="Courier" charset="0"/>
              </a:rPr>
            </a:br>
            <a:r>
              <a:rPr lang="en-US" sz="1600" i="1" dirty="0">
                <a:latin typeface="Courier" charset="0"/>
                <a:ea typeface="Courier" charset="0"/>
                <a:cs typeface="Courier" charset="0"/>
              </a:rPr>
              <a:t>} else {</a:t>
            </a:r>
            <a:br>
              <a:rPr lang="en-US" sz="1600" i="1" dirty="0">
                <a:latin typeface="Courier" charset="0"/>
                <a:ea typeface="Courier" charset="0"/>
                <a:cs typeface="Courier" charset="0"/>
              </a:rPr>
            </a:br>
            <a:r>
              <a:rPr lang="en-US" sz="1600" dirty="0">
                <a:latin typeface="Courier" charset="0"/>
                <a:ea typeface="Courier" charset="0"/>
                <a:cs typeface="Courier" charset="0"/>
              </a:rPr>
              <a:t>    // Sorry! No Web Storage support</a:t>
            </a:r>
            <a:r>
              <a:rPr lang="en-US" sz="1600" dirty="0" smtClean="0">
                <a:latin typeface="Courier" charset="0"/>
                <a:ea typeface="Courier" charset="0"/>
                <a:cs typeface="Courier" charset="0"/>
              </a:rPr>
              <a:t>..</a:t>
            </a:r>
          </a:p>
          <a:p>
            <a:r>
              <a:rPr lang="zh-CN" altLang="en-US" sz="1600" dirty="0" smtClean="0">
                <a:latin typeface="Courier" charset="0"/>
                <a:ea typeface="Courier" charset="0"/>
                <a:cs typeface="Courier" charset="0"/>
              </a:rPr>
              <a:t>    </a:t>
            </a:r>
            <a:r>
              <a:rPr lang="en-US" sz="1600" dirty="0" err="1" smtClean="0">
                <a:latin typeface="Courier" charset="0"/>
                <a:ea typeface="Courier" charset="0"/>
                <a:cs typeface="Courier" charset="0"/>
              </a:rPr>
              <a:t>document.getElementById</a:t>
            </a:r>
            <a:r>
              <a:rPr lang="en-US" sz="1600" dirty="0">
                <a:latin typeface="Courier" charset="0"/>
                <a:ea typeface="Courier" charset="0"/>
                <a:cs typeface="Courier" charset="0"/>
              </a:rPr>
              <a:t>("result").</a:t>
            </a:r>
            <a:r>
              <a:rPr lang="en-US" sz="1600" dirty="0" err="1">
                <a:latin typeface="Courier" charset="0"/>
                <a:ea typeface="Courier" charset="0"/>
                <a:cs typeface="Courier" charset="0"/>
              </a:rPr>
              <a:t>innerHTML</a:t>
            </a:r>
            <a:r>
              <a:rPr lang="en-US" sz="1600" dirty="0">
                <a:latin typeface="Courier" charset="0"/>
                <a:ea typeface="Courier" charset="0"/>
                <a:cs typeface="Courier" charset="0"/>
              </a:rPr>
              <a:t> = </a:t>
            </a:r>
            <a:endParaRPr lang="en-US" sz="1600" dirty="0" smtClean="0">
              <a:latin typeface="Courier" charset="0"/>
              <a:ea typeface="Courier" charset="0"/>
              <a:cs typeface="Courier" charset="0"/>
            </a:endParaRPr>
          </a:p>
          <a:p>
            <a:r>
              <a:rPr lang="zh-CN" altLang="en-US" sz="1600" dirty="0" smtClean="0">
                <a:latin typeface="Courier" charset="0"/>
                <a:ea typeface="Courier" charset="0"/>
                <a:cs typeface="Courier" charset="0"/>
              </a:rPr>
              <a:t>      </a:t>
            </a:r>
            <a:r>
              <a:rPr lang="en-US" sz="1600" dirty="0" smtClean="0">
                <a:latin typeface="Courier" charset="0"/>
                <a:ea typeface="Courier" charset="0"/>
                <a:cs typeface="Courier" charset="0"/>
              </a:rPr>
              <a:t>"</a:t>
            </a:r>
            <a:r>
              <a:rPr lang="en-US" sz="1600" dirty="0">
                <a:latin typeface="Courier" charset="0"/>
                <a:ea typeface="Courier" charset="0"/>
                <a:cs typeface="Courier" charset="0"/>
              </a:rPr>
              <a:t>Sorry, your browser does not support Web Storage...";</a:t>
            </a:r>
            <a:br>
              <a:rPr lang="en-US" sz="1600" dirty="0">
                <a:latin typeface="Courier" charset="0"/>
                <a:ea typeface="Courier" charset="0"/>
                <a:cs typeface="Courier" charset="0"/>
              </a:rPr>
            </a:br>
            <a:r>
              <a:rPr lang="en-US" sz="1600" dirty="0">
                <a:latin typeface="Courier" charset="0"/>
                <a:ea typeface="Courier" charset="0"/>
                <a:cs typeface="Courier" charset="0"/>
              </a:rPr>
              <a:t>}</a:t>
            </a:r>
          </a:p>
        </p:txBody>
      </p:sp>
    </p:spTree>
    <p:extLst>
      <p:ext uri="{BB962C8B-B14F-4D97-AF65-F5344CB8AC3E}">
        <p14:creationId xmlns:p14="http://schemas.microsoft.com/office/powerpoint/2010/main" val="4609066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Example</a:t>
            </a:r>
            <a:r>
              <a:rPr lang="zh-CN" altLang="en-US" dirty="0" smtClean="0"/>
              <a:t> </a:t>
            </a:r>
            <a:r>
              <a:rPr lang="en-US" altLang="zh-CN" dirty="0" smtClean="0"/>
              <a:t>2</a:t>
            </a:r>
            <a:endParaRPr lang="en-US" dirty="0"/>
          </a:p>
        </p:txBody>
      </p:sp>
      <p:sp>
        <p:nvSpPr>
          <p:cNvPr id="5" name="Content Placeholder 3"/>
          <p:cNvSpPr txBox="1">
            <a:spLocks/>
          </p:cNvSpPr>
          <p:nvPr/>
        </p:nvSpPr>
        <p:spPr>
          <a:xfrm>
            <a:off x="457200" y="1885208"/>
            <a:ext cx="8229600" cy="1372683"/>
          </a:xfrm>
          <a:prstGeom prst="rect">
            <a:avLst/>
          </a:prstGeom>
          <a:noFill/>
          <a:ln w="6350" cmpd="sng">
            <a:solidFill>
              <a:schemeClr val="tx1"/>
            </a:solidFill>
          </a:ln>
        </p:spPr>
        <p:txBody>
          <a:bodyPr vert="horz" wrap="square" lIns="91440" tIns="45720" rIns="91440" bIns="45720" rtlCol="0">
            <a:sp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r>
              <a:rPr lang="en-US" sz="1600" dirty="0">
                <a:latin typeface="Courier" charset="0"/>
                <a:ea typeface="Courier" charset="0"/>
                <a:cs typeface="Courier" charset="0"/>
              </a:rPr>
              <a:t>// Store</a:t>
            </a:r>
            <a:br>
              <a:rPr lang="en-US" sz="1600" dirty="0">
                <a:latin typeface="Courier" charset="0"/>
                <a:ea typeface="Courier" charset="0"/>
                <a:cs typeface="Courier" charset="0"/>
              </a:rPr>
            </a:br>
            <a:r>
              <a:rPr lang="en-US" sz="1600" dirty="0" err="1">
                <a:latin typeface="Courier" charset="0"/>
                <a:ea typeface="Courier" charset="0"/>
                <a:cs typeface="Courier" charset="0"/>
              </a:rPr>
              <a:t>localStorage.lastname</a:t>
            </a:r>
            <a:r>
              <a:rPr lang="en-US" sz="1600" dirty="0">
                <a:latin typeface="Courier" charset="0"/>
                <a:ea typeface="Courier" charset="0"/>
                <a:cs typeface="Courier" charset="0"/>
              </a:rPr>
              <a:t> = "Smith";</a:t>
            </a:r>
            <a:br>
              <a:rPr lang="en-US" sz="1600" dirty="0">
                <a:latin typeface="Courier" charset="0"/>
                <a:ea typeface="Courier" charset="0"/>
                <a:cs typeface="Courier" charset="0"/>
              </a:rPr>
            </a:br>
            <a:r>
              <a:rPr lang="en-US" sz="1600" dirty="0">
                <a:latin typeface="Courier" charset="0"/>
                <a:ea typeface="Courier" charset="0"/>
                <a:cs typeface="Courier" charset="0"/>
              </a:rPr>
              <a:t>// Retrieve</a:t>
            </a:r>
            <a:br>
              <a:rPr lang="en-US" sz="1600" dirty="0">
                <a:latin typeface="Courier" charset="0"/>
                <a:ea typeface="Courier" charset="0"/>
                <a:cs typeface="Courier" charset="0"/>
              </a:rPr>
            </a:br>
            <a:r>
              <a:rPr lang="en-US" sz="1600" dirty="0" err="1">
                <a:latin typeface="Courier" charset="0"/>
                <a:ea typeface="Courier" charset="0"/>
                <a:cs typeface="Courier" charset="0"/>
              </a:rPr>
              <a:t>document.getElementById</a:t>
            </a:r>
            <a:r>
              <a:rPr lang="en-US" sz="1600" dirty="0">
                <a:latin typeface="Courier" charset="0"/>
                <a:ea typeface="Courier" charset="0"/>
                <a:cs typeface="Courier" charset="0"/>
              </a:rPr>
              <a:t>("result").</a:t>
            </a:r>
            <a:r>
              <a:rPr lang="en-US" sz="1600" dirty="0" err="1">
                <a:latin typeface="Courier" charset="0"/>
                <a:ea typeface="Courier" charset="0"/>
                <a:cs typeface="Courier" charset="0"/>
              </a:rPr>
              <a:t>innerHTML</a:t>
            </a:r>
            <a:r>
              <a:rPr lang="en-US" sz="1600" dirty="0">
                <a:latin typeface="Courier" charset="0"/>
                <a:ea typeface="Courier" charset="0"/>
                <a:cs typeface="Courier" charset="0"/>
              </a:rPr>
              <a:t> = </a:t>
            </a:r>
            <a:endParaRPr lang="en-US" sz="1600" dirty="0" smtClean="0">
              <a:latin typeface="Courier" charset="0"/>
              <a:ea typeface="Courier" charset="0"/>
              <a:cs typeface="Courier" charset="0"/>
            </a:endParaRPr>
          </a:p>
          <a:p>
            <a:pPr marL="0" indent="0">
              <a:buNone/>
            </a:pPr>
            <a:r>
              <a:rPr lang="zh-CN" altLang="en-US" sz="1600" dirty="0" smtClean="0">
                <a:latin typeface="Courier" charset="0"/>
                <a:ea typeface="Courier" charset="0"/>
                <a:cs typeface="Courier" charset="0"/>
              </a:rPr>
              <a:t>    </a:t>
            </a:r>
            <a:r>
              <a:rPr lang="en-US" sz="1600" dirty="0" err="1" smtClean="0">
                <a:latin typeface="Courier" charset="0"/>
                <a:ea typeface="Courier" charset="0"/>
                <a:cs typeface="Courier" charset="0"/>
              </a:rPr>
              <a:t>localStorage.lastname</a:t>
            </a:r>
            <a:r>
              <a:rPr lang="en-US" sz="1600" dirty="0">
                <a:latin typeface="Courier" charset="0"/>
                <a:ea typeface="Courier" charset="0"/>
                <a:cs typeface="Courier" charset="0"/>
              </a:rPr>
              <a:t>;</a:t>
            </a:r>
          </a:p>
        </p:txBody>
      </p:sp>
    </p:spTree>
    <p:extLst>
      <p:ext uri="{BB962C8B-B14F-4D97-AF65-F5344CB8AC3E}">
        <p14:creationId xmlns:p14="http://schemas.microsoft.com/office/powerpoint/2010/main" val="77383484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Application</a:t>
            </a:r>
            <a:r>
              <a:rPr lang="zh-CN" altLang="en-US" dirty="0" smtClean="0"/>
              <a:t> </a:t>
            </a:r>
            <a:r>
              <a:rPr lang="en-US" altLang="zh-CN" dirty="0" smtClean="0"/>
              <a:t>Cache</a:t>
            </a:r>
            <a:endParaRPr lang="en-US" dirty="0"/>
          </a:p>
        </p:txBody>
      </p:sp>
      <p:sp>
        <p:nvSpPr>
          <p:cNvPr id="4" name="Content Placeholder 3"/>
          <p:cNvSpPr txBox="1">
            <a:spLocks/>
          </p:cNvSpPr>
          <p:nvPr/>
        </p:nvSpPr>
        <p:spPr>
          <a:xfrm>
            <a:off x="540328" y="1623950"/>
            <a:ext cx="8229600" cy="929485"/>
          </a:xfrm>
          <a:prstGeom prst="rect">
            <a:avLst/>
          </a:prstGeom>
          <a:noFill/>
          <a:ln w="6350" cmpd="sng">
            <a:solidFill>
              <a:schemeClr val="tx1"/>
            </a:solidFill>
          </a:ln>
        </p:spPr>
        <p:txBody>
          <a:bodyPr vert="horz" wrap="square" lIns="91440" tIns="45720" rIns="91440" bIns="45720" rtlCol="0">
            <a:sp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r>
              <a:rPr lang="en-US" sz="1600" dirty="0">
                <a:latin typeface="Courier" charset="0"/>
                <a:ea typeface="Courier" charset="0"/>
                <a:cs typeface="Courier" charset="0"/>
              </a:rPr>
              <a:t>&lt;html manifest="</a:t>
            </a:r>
            <a:r>
              <a:rPr lang="en-US" sz="1600" dirty="0" err="1">
                <a:latin typeface="Courier" charset="0"/>
                <a:ea typeface="Courier" charset="0"/>
                <a:cs typeface="Courier" charset="0"/>
              </a:rPr>
              <a:t>example.appcache</a:t>
            </a:r>
            <a:r>
              <a:rPr lang="en-US" sz="1600" dirty="0">
                <a:latin typeface="Courier" charset="0"/>
                <a:ea typeface="Courier" charset="0"/>
                <a:cs typeface="Courier" charset="0"/>
              </a:rPr>
              <a:t>"&gt; </a:t>
            </a:r>
            <a:endParaRPr lang="en-US" sz="1600" dirty="0" smtClean="0">
              <a:latin typeface="Courier" charset="0"/>
              <a:ea typeface="Courier" charset="0"/>
              <a:cs typeface="Courier" charset="0"/>
            </a:endParaRPr>
          </a:p>
          <a:p>
            <a:r>
              <a:rPr lang="zh-CN" altLang="en-US" sz="1600" dirty="0" smtClean="0">
                <a:latin typeface="Courier" charset="0"/>
                <a:ea typeface="Courier" charset="0"/>
                <a:cs typeface="Courier" charset="0"/>
              </a:rPr>
              <a:t>  </a:t>
            </a:r>
            <a:r>
              <a:rPr lang="en-US" sz="1600" dirty="0" smtClean="0">
                <a:latin typeface="Courier" charset="0"/>
                <a:ea typeface="Courier" charset="0"/>
                <a:cs typeface="Courier" charset="0"/>
              </a:rPr>
              <a:t>...</a:t>
            </a:r>
          </a:p>
          <a:p>
            <a:r>
              <a:rPr lang="en-US" sz="1600" dirty="0" smtClean="0">
                <a:latin typeface="Courier" charset="0"/>
                <a:ea typeface="Courier" charset="0"/>
                <a:cs typeface="Courier" charset="0"/>
              </a:rPr>
              <a:t>&lt;/</a:t>
            </a:r>
            <a:r>
              <a:rPr lang="en-US" sz="1600" dirty="0">
                <a:latin typeface="Courier" charset="0"/>
                <a:ea typeface="Courier" charset="0"/>
                <a:cs typeface="Courier" charset="0"/>
              </a:rPr>
              <a:t>html&gt;</a:t>
            </a:r>
          </a:p>
        </p:txBody>
      </p:sp>
      <p:sp>
        <p:nvSpPr>
          <p:cNvPr id="5" name="TextBox 4"/>
          <p:cNvSpPr txBox="1"/>
          <p:nvPr/>
        </p:nvSpPr>
        <p:spPr>
          <a:xfrm>
            <a:off x="540328" y="2909455"/>
            <a:ext cx="8229600" cy="3139321"/>
          </a:xfrm>
          <a:prstGeom prst="rect">
            <a:avLst/>
          </a:prstGeom>
          <a:noFill/>
        </p:spPr>
        <p:txBody>
          <a:bodyPr wrap="square" rtlCol="0">
            <a:spAutoFit/>
          </a:bodyPr>
          <a:lstStyle/>
          <a:p>
            <a:pPr marL="342900" indent="-342900">
              <a:buFont typeface="+mj-lt"/>
              <a:buAutoNum type="arabicPeriod"/>
            </a:pPr>
            <a:r>
              <a:rPr lang="en-US" dirty="0"/>
              <a:t>If an application cache exists, the browser loads the document and its associated resources directly from the cache, without accessing the network. This speeds up the document load time</a:t>
            </a:r>
            <a:r>
              <a:rPr lang="en-US" dirty="0" smtClean="0"/>
              <a:t>.</a:t>
            </a:r>
          </a:p>
          <a:p>
            <a:pPr marL="342900" indent="-342900">
              <a:buFont typeface="+mj-lt"/>
              <a:buAutoNum type="arabicPeriod"/>
            </a:pPr>
            <a:endParaRPr lang="en-US" dirty="0" smtClean="0"/>
          </a:p>
          <a:p>
            <a:pPr marL="342900" indent="-342900">
              <a:buFont typeface="+mj-lt"/>
              <a:buAutoNum type="arabicPeriod"/>
            </a:pPr>
            <a:r>
              <a:rPr lang="en-US" dirty="0" smtClean="0"/>
              <a:t>The </a:t>
            </a:r>
            <a:r>
              <a:rPr lang="en-US" dirty="0"/>
              <a:t>browser then checks to see if the cache manifest has been updated on the server</a:t>
            </a:r>
            <a:r>
              <a:rPr lang="en-US" dirty="0" smtClean="0"/>
              <a:t>.</a:t>
            </a:r>
          </a:p>
          <a:p>
            <a:pPr marL="342900" indent="-342900">
              <a:buFont typeface="+mj-lt"/>
              <a:buAutoNum type="arabicPeriod"/>
            </a:pPr>
            <a:endParaRPr lang="en-US" dirty="0" smtClean="0"/>
          </a:p>
          <a:p>
            <a:pPr marL="342900" indent="-342900">
              <a:buFont typeface="+mj-lt"/>
              <a:buAutoNum type="arabicPeriod"/>
            </a:pPr>
            <a:r>
              <a:rPr lang="en-US" dirty="0" smtClean="0"/>
              <a:t>If </a:t>
            </a:r>
            <a:r>
              <a:rPr lang="en-US" dirty="0"/>
              <a:t>the cache manifest has been updated, the browser downloads a new version of the manifest and the resources listed in the manifest. This is done in the background and does not affect performance significantly.</a:t>
            </a:r>
          </a:p>
          <a:p>
            <a:endParaRPr lang="en-US" dirty="0"/>
          </a:p>
        </p:txBody>
      </p:sp>
    </p:spTree>
    <p:extLst>
      <p:ext uri="{BB962C8B-B14F-4D97-AF65-F5344CB8AC3E}">
        <p14:creationId xmlns:p14="http://schemas.microsoft.com/office/powerpoint/2010/main" val="57054529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Storage </a:t>
            </a:r>
            <a:r>
              <a:rPr lang="en-US" dirty="0" smtClean="0"/>
              <a:t>location</a:t>
            </a:r>
            <a:endParaRPr lang="en-US" dirty="0"/>
          </a:p>
        </p:txBody>
      </p:sp>
      <p:sp>
        <p:nvSpPr>
          <p:cNvPr id="3" name="Content Placeholder 2"/>
          <p:cNvSpPr>
            <a:spLocks noGrp="1"/>
          </p:cNvSpPr>
          <p:nvPr>
            <p:ph idx="1"/>
          </p:nvPr>
        </p:nvSpPr>
        <p:spPr/>
        <p:txBody>
          <a:bodyPr/>
          <a:lstStyle/>
          <a:p>
            <a:r>
              <a:rPr lang="en-US" dirty="0" smtClean="0"/>
              <a:t>Firefox</a:t>
            </a:r>
          </a:p>
          <a:p>
            <a:pPr lvl="1"/>
            <a:r>
              <a:rPr lang="en-US" dirty="0" smtClean="0"/>
              <a:t>the </a:t>
            </a:r>
            <a:r>
              <a:rPr lang="en-US" dirty="0"/>
              <a:t>offline cache data is stored separately from the Firefox profile—next to the regular disk cache</a:t>
            </a:r>
            <a:r>
              <a:rPr lang="en-US" dirty="0" smtClean="0"/>
              <a:t>:</a:t>
            </a:r>
            <a:endParaRPr lang="en-US" dirty="0"/>
          </a:p>
          <a:p>
            <a:r>
              <a:rPr lang="en-US" sz="2000" dirty="0" smtClean="0"/>
              <a:t>Windows:</a:t>
            </a:r>
            <a:r>
              <a:rPr lang="en-US" sz="2000" dirty="0"/>
              <a:t> </a:t>
            </a:r>
            <a:endParaRPr lang="en-US" sz="2000" dirty="0" smtClean="0"/>
          </a:p>
          <a:p>
            <a:pPr lvl="1"/>
            <a:r>
              <a:rPr lang="en-US" sz="1600" dirty="0" smtClean="0">
                <a:latin typeface="Courier" charset="0"/>
                <a:ea typeface="Courier" charset="0"/>
                <a:cs typeface="Courier" charset="0"/>
              </a:rPr>
              <a:t>C</a:t>
            </a:r>
            <a:r>
              <a:rPr lang="en-US" sz="1600" dirty="0">
                <a:latin typeface="Courier" charset="0"/>
                <a:ea typeface="Courier" charset="0"/>
                <a:cs typeface="Courier" charset="0"/>
              </a:rPr>
              <a:t>:\Users\&lt;username&gt;\</a:t>
            </a:r>
            <a:r>
              <a:rPr lang="en-US" sz="1600" dirty="0" err="1">
                <a:latin typeface="Courier" charset="0"/>
                <a:ea typeface="Courier" charset="0"/>
                <a:cs typeface="Courier" charset="0"/>
              </a:rPr>
              <a:t>AppData</a:t>
            </a:r>
            <a:r>
              <a:rPr lang="en-US" sz="1600" dirty="0">
                <a:latin typeface="Courier" charset="0"/>
                <a:ea typeface="Courier" charset="0"/>
                <a:cs typeface="Courier" charset="0"/>
              </a:rPr>
              <a:t>\</a:t>
            </a:r>
            <a:r>
              <a:rPr lang="en-US" sz="1600" b="1" dirty="0">
                <a:latin typeface="Courier" charset="0"/>
                <a:ea typeface="Courier" charset="0"/>
                <a:cs typeface="Courier" charset="0"/>
              </a:rPr>
              <a:t>Local</a:t>
            </a:r>
            <a:r>
              <a:rPr lang="en-US" sz="1600" dirty="0">
                <a:latin typeface="Courier" charset="0"/>
                <a:ea typeface="Courier" charset="0"/>
                <a:cs typeface="Courier" charset="0"/>
              </a:rPr>
              <a:t>\Mozilla\Firefox\Profiles\&lt;salt&gt;.&lt;profile name&gt;\</a:t>
            </a:r>
            <a:r>
              <a:rPr lang="en-US" sz="1600" dirty="0" err="1">
                <a:latin typeface="Courier" charset="0"/>
                <a:ea typeface="Courier" charset="0"/>
                <a:cs typeface="Courier" charset="0"/>
              </a:rPr>
              <a:t>OfflineCache</a:t>
            </a:r>
            <a:endParaRPr lang="en-US" sz="1600" dirty="0">
              <a:latin typeface="Courier" charset="0"/>
              <a:ea typeface="Courier" charset="0"/>
              <a:cs typeface="Courier" charset="0"/>
            </a:endParaRPr>
          </a:p>
          <a:p>
            <a:r>
              <a:rPr lang="en-US" sz="2000" dirty="0"/>
              <a:t>Mac/Linux: </a:t>
            </a:r>
            <a:endParaRPr lang="en-US" sz="2000" dirty="0" smtClean="0"/>
          </a:p>
          <a:p>
            <a:pPr lvl="1"/>
            <a:r>
              <a:rPr lang="en-US" sz="1600" dirty="0" smtClean="0">
                <a:latin typeface="Courier" charset="0"/>
                <a:ea typeface="Courier" charset="0"/>
                <a:cs typeface="Courier" charset="0"/>
              </a:rPr>
              <a:t>/</a:t>
            </a:r>
            <a:r>
              <a:rPr lang="en-US" sz="1600" dirty="0">
                <a:latin typeface="Courier" charset="0"/>
                <a:ea typeface="Courier" charset="0"/>
                <a:cs typeface="Courier" charset="0"/>
              </a:rPr>
              <a:t>Users/&lt;username&gt;/Library/Caches/Firefox/Profiles/&lt;salt&gt;.&lt;profile name&gt;/</a:t>
            </a:r>
            <a:r>
              <a:rPr lang="en-US" sz="1600" dirty="0" err="1" smtClean="0">
                <a:latin typeface="Courier" charset="0"/>
                <a:ea typeface="Courier" charset="0"/>
                <a:cs typeface="Courier" charset="0"/>
              </a:rPr>
              <a:t>OfflineCache</a:t>
            </a:r>
            <a:endParaRPr lang="en-US" sz="1600" dirty="0">
              <a:latin typeface="Courier" charset="0"/>
              <a:ea typeface="Courier" charset="0"/>
              <a:cs typeface="Courier" charset="0"/>
            </a:endParaRPr>
          </a:p>
          <a:p>
            <a:pPr lvl="1"/>
            <a:endParaRPr lang="en-US" sz="1600" dirty="0" smtClean="0">
              <a:latin typeface="Courier" charset="0"/>
              <a:ea typeface="Courier" charset="0"/>
              <a:cs typeface="Courier" charset="0"/>
            </a:endParaRPr>
          </a:p>
          <a:p>
            <a:r>
              <a:rPr lang="en-US" altLang="zh-CN" dirty="0"/>
              <a:t>Chrome</a:t>
            </a:r>
            <a:endParaRPr lang="en-US" dirty="0"/>
          </a:p>
          <a:p>
            <a:pPr lvl="1"/>
            <a:r>
              <a:rPr lang="en-US" dirty="0">
                <a:latin typeface="Courier" charset="0"/>
                <a:ea typeface="Courier" charset="0"/>
                <a:cs typeface="Courier" charset="0"/>
              </a:rPr>
              <a:t>chrome://</a:t>
            </a:r>
            <a:r>
              <a:rPr lang="en-US" dirty="0" err="1">
                <a:latin typeface="Courier" charset="0"/>
                <a:ea typeface="Courier" charset="0"/>
                <a:cs typeface="Courier" charset="0"/>
              </a:rPr>
              <a:t>appcache</a:t>
            </a:r>
            <a:r>
              <a:rPr lang="en-US" dirty="0">
                <a:latin typeface="Courier" charset="0"/>
                <a:ea typeface="Courier" charset="0"/>
                <a:cs typeface="Courier" charset="0"/>
              </a:rPr>
              <a:t>-internals</a:t>
            </a:r>
            <a:r>
              <a:rPr lang="en-US" dirty="0" smtClean="0">
                <a:latin typeface="Courier" charset="0"/>
                <a:ea typeface="Courier" charset="0"/>
                <a:cs typeface="Courier" charset="0"/>
              </a:rPr>
              <a:t>/</a:t>
            </a:r>
          </a:p>
          <a:p>
            <a:endParaRPr lang="en-US" dirty="0">
              <a:latin typeface="Courier" charset="0"/>
              <a:ea typeface="Courier" charset="0"/>
              <a:cs typeface="Courier" charset="0"/>
            </a:endParaRPr>
          </a:p>
          <a:p>
            <a:endParaRPr lang="en-US" dirty="0"/>
          </a:p>
        </p:txBody>
      </p:sp>
    </p:spTree>
    <p:extLst>
      <p:ext uri="{BB962C8B-B14F-4D97-AF65-F5344CB8AC3E}">
        <p14:creationId xmlns:p14="http://schemas.microsoft.com/office/powerpoint/2010/main" val="159734410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dirty="0"/>
              <a:t>C</a:t>
            </a:r>
            <a:r>
              <a:rPr lang="en-US" dirty="0" smtClean="0"/>
              <a:t>ache </a:t>
            </a:r>
            <a:r>
              <a:rPr lang="en-US" dirty="0"/>
              <a:t>manifest </a:t>
            </a:r>
            <a:r>
              <a:rPr lang="en-US" dirty="0" smtClean="0"/>
              <a:t>file</a:t>
            </a:r>
            <a:endParaRPr lang="en-US" dirty="0"/>
          </a:p>
        </p:txBody>
      </p:sp>
      <p:sp>
        <p:nvSpPr>
          <p:cNvPr id="4" name="Content Placeholder 3"/>
          <p:cNvSpPr txBox="1">
            <a:spLocks/>
          </p:cNvSpPr>
          <p:nvPr/>
        </p:nvSpPr>
        <p:spPr>
          <a:xfrm>
            <a:off x="540328" y="1623950"/>
            <a:ext cx="8229600" cy="4179606"/>
          </a:xfrm>
          <a:prstGeom prst="rect">
            <a:avLst/>
          </a:prstGeom>
          <a:noFill/>
          <a:ln w="6350" cmpd="sng">
            <a:solidFill>
              <a:schemeClr val="tx1"/>
            </a:solidFill>
          </a:ln>
        </p:spPr>
        <p:txBody>
          <a:bodyPr vert="horz" wrap="square" lIns="91440" tIns="45720" rIns="91440" bIns="45720" rtlCol="0">
            <a:sp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r>
              <a:rPr lang="en-US" sz="1600" dirty="0">
                <a:latin typeface="Courier" charset="0"/>
                <a:ea typeface="Courier" charset="0"/>
                <a:cs typeface="Courier" charset="0"/>
              </a:rPr>
              <a:t>CACHE MANIFEST </a:t>
            </a:r>
            <a:endParaRPr lang="en-US" sz="1600" dirty="0" smtClean="0">
              <a:latin typeface="Courier" charset="0"/>
              <a:ea typeface="Courier" charset="0"/>
              <a:cs typeface="Courier" charset="0"/>
            </a:endParaRPr>
          </a:p>
          <a:p>
            <a:r>
              <a:rPr lang="en-US" sz="1600" dirty="0" smtClean="0">
                <a:latin typeface="Courier" charset="0"/>
                <a:ea typeface="Courier" charset="0"/>
                <a:cs typeface="Courier" charset="0"/>
              </a:rPr>
              <a:t># </a:t>
            </a:r>
            <a:r>
              <a:rPr lang="en-US" sz="1600" dirty="0">
                <a:latin typeface="Courier" charset="0"/>
                <a:ea typeface="Courier" charset="0"/>
                <a:cs typeface="Courier" charset="0"/>
              </a:rPr>
              <a:t>v1 2011-08-14 </a:t>
            </a:r>
            <a:endParaRPr lang="en-US" sz="1600" dirty="0" smtClean="0">
              <a:latin typeface="Courier" charset="0"/>
              <a:ea typeface="Courier" charset="0"/>
              <a:cs typeface="Courier" charset="0"/>
            </a:endParaRPr>
          </a:p>
          <a:p>
            <a:r>
              <a:rPr lang="en-US" sz="1600" dirty="0" smtClean="0">
                <a:latin typeface="Courier" charset="0"/>
                <a:ea typeface="Courier" charset="0"/>
                <a:cs typeface="Courier" charset="0"/>
              </a:rPr>
              <a:t># This </a:t>
            </a:r>
            <a:r>
              <a:rPr lang="en-US" sz="1600" dirty="0">
                <a:latin typeface="Courier" charset="0"/>
                <a:ea typeface="Courier" charset="0"/>
                <a:cs typeface="Courier" charset="0"/>
              </a:rPr>
              <a:t>is another comment </a:t>
            </a:r>
            <a:endParaRPr lang="en-US" sz="1600" dirty="0" smtClean="0">
              <a:latin typeface="Courier" charset="0"/>
              <a:ea typeface="Courier" charset="0"/>
              <a:cs typeface="Courier" charset="0"/>
            </a:endParaRPr>
          </a:p>
          <a:p>
            <a:r>
              <a:rPr lang="en-US" sz="1600" dirty="0" err="1" smtClean="0">
                <a:latin typeface="Courier" charset="0"/>
                <a:ea typeface="Courier" charset="0"/>
                <a:cs typeface="Courier" charset="0"/>
              </a:rPr>
              <a:t>index.html</a:t>
            </a:r>
            <a:r>
              <a:rPr lang="en-US" sz="1600" dirty="0" smtClean="0">
                <a:latin typeface="Courier" charset="0"/>
                <a:ea typeface="Courier" charset="0"/>
                <a:cs typeface="Courier" charset="0"/>
              </a:rPr>
              <a:t> </a:t>
            </a:r>
          </a:p>
          <a:p>
            <a:r>
              <a:rPr lang="en-US" sz="1600" dirty="0" err="1" smtClean="0">
                <a:latin typeface="Courier" charset="0"/>
                <a:ea typeface="Courier" charset="0"/>
                <a:cs typeface="Courier" charset="0"/>
              </a:rPr>
              <a:t>cache.html</a:t>
            </a:r>
            <a:r>
              <a:rPr lang="en-US" sz="1600" dirty="0" smtClean="0">
                <a:latin typeface="Courier" charset="0"/>
                <a:ea typeface="Courier" charset="0"/>
                <a:cs typeface="Courier" charset="0"/>
              </a:rPr>
              <a:t> </a:t>
            </a:r>
          </a:p>
          <a:p>
            <a:r>
              <a:rPr lang="en-US" sz="1600" dirty="0" err="1" smtClean="0">
                <a:latin typeface="Courier" charset="0"/>
                <a:ea typeface="Courier" charset="0"/>
                <a:cs typeface="Courier" charset="0"/>
              </a:rPr>
              <a:t>style.css</a:t>
            </a:r>
            <a:r>
              <a:rPr lang="en-US" sz="1600" dirty="0" smtClean="0">
                <a:latin typeface="Courier" charset="0"/>
                <a:ea typeface="Courier" charset="0"/>
                <a:cs typeface="Courier" charset="0"/>
              </a:rPr>
              <a:t> </a:t>
            </a:r>
          </a:p>
          <a:p>
            <a:r>
              <a:rPr lang="en-US" sz="1600" dirty="0" smtClean="0">
                <a:latin typeface="Courier" charset="0"/>
                <a:ea typeface="Courier" charset="0"/>
                <a:cs typeface="Courier" charset="0"/>
              </a:rPr>
              <a:t>image1.png </a:t>
            </a:r>
          </a:p>
          <a:p>
            <a:r>
              <a:rPr lang="en-US" sz="1600" dirty="0" smtClean="0">
                <a:latin typeface="Courier" charset="0"/>
                <a:ea typeface="Courier" charset="0"/>
                <a:cs typeface="Courier" charset="0"/>
              </a:rPr>
              <a:t># </a:t>
            </a:r>
            <a:r>
              <a:rPr lang="en-US" sz="1600" dirty="0">
                <a:latin typeface="Courier" charset="0"/>
                <a:ea typeface="Courier" charset="0"/>
                <a:cs typeface="Courier" charset="0"/>
              </a:rPr>
              <a:t>Use from network if available </a:t>
            </a:r>
            <a:endParaRPr lang="en-US" sz="1600" dirty="0" smtClean="0">
              <a:latin typeface="Courier" charset="0"/>
              <a:ea typeface="Courier" charset="0"/>
              <a:cs typeface="Courier" charset="0"/>
            </a:endParaRPr>
          </a:p>
          <a:p>
            <a:r>
              <a:rPr lang="en-US" sz="1600" dirty="0" smtClean="0">
                <a:latin typeface="Courier" charset="0"/>
                <a:ea typeface="Courier" charset="0"/>
                <a:cs typeface="Courier" charset="0"/>
              </a:rPr>
              <a:t>NETWORK</a:t>
            </a:r>
            <a:r>
              <a:rPr lang="en-US" sz="1600" dirty="0">
                <a:latin typeface="Courier" charset="0"/>
                <a:ea typeface="Courier" charset="0"/>
                <a:cs typeface="Courier" charset="0"/>
              </a:rPr>
              <a:t>: </a:t>
            </a:r>
            <a:endParaRPr lang="en-US" sz="1600" dirty="0" smtClean="0">
              <a:latin typeface="Courier" charset="0"/>
              <a:ea typeface="Courier" charset="0"/>
              <a:cs typeface="Courier" charset="0"/>
            </a:endParaRPr>
          </a:p>
          <a:p>
            <a:r>
              <a:rPr lang="en-US" altLang="zh-CN" sz="1600" dirty="0" smtClean="0">
                <a:latin typeface="Courier" charset="0"/>
                <a:ea typeface="Courier" charset="0"/>
                <a:cs typeface="Courier" charset="0"/>
              </a:rPr>
              <a:t>/</a:t>
            </a:r>
            <a:r>
              <a:rPr lang="en-US" altLang="zh-CN" sz="1600" dirty="0" err="1" smtClean="0">
                <a:latin typeface="Courier" charset="0"/>
                <a:ea typeface="Courier" charset="0"/>
                <a:cs typeface="Courier" charset="0"/>
              </a:rPr>
              <a:t>api</a:t>
            </a:r>
            <a:endParaRPr lang="en-US" sz="1600" dirty="0" smtClean="0">
              <a:latin typeface="Courier" charset="0"/>
              <a:ea typeface="Courier" charset="0"/>
              <a:cs typeface="Courier" charset="0"/>
            </a:endParaRPr>
          </a:p>
          <a:p>
            <a:r>
              <a:rPr lang="en-US" sz="1600" dirty="0" err="1" smtClean="0">
                <a:latin typeface="Courier" charset="0"/>
                <a:ea typeface="Courier" charset="0"/>
                <a:cs typeface="Courier" charset="0"/>
              </a:rPr>
              <a:t>network.html</a:t>
            </a:r>
            <a:r>
              <a:rPr lang="en-US" sz="1600" dirty="0" smtClean="0">
                <a:latin typeface="Courier" charset="0"/>
                <a:ea typeface="Courier" charset="0"/>
                <a:cs typeface="Courier" charset="0"/>
              </a:rPr>
              <a:t> </a:t>
            </a:r>
          </a:p>
          <a:p>
            <a:r>
              <a:rPr lang="en-US" sz="1600" dirty="0" smtClean="0">
                <a:latin typeface="Courier" charset="0"/>
                <a:ea typeface="Courier" charset="0"/>
                <a:cs typeface="Courier" charset="0"/>
              </a:rPr>
              <a:t># </a:t>
            </a:r>
            <a:r>
              <a:rPr lang="en-US" sz="1600" dirty="0">
                <a:latin typeface="Courier" charset="0"/>
                <a:ea typeface="Courier" charset="0"/>
                <a:cs typeface="Courier" charset="0"/>
              </a:rPr>
              <a:t>Fallback content </a:t>
            </a:r>
            <a:endParaRPr lang="en-US" sz="1600" dirty="0" smtClean="0">
              <a:latin typeface="Courier" charset="0"/>
              <a:ea typeface="Courier" charset="0"/>
              <a:cs typeface="Courier" charset="0"/>
            </a:endParaRPr>
          </a:p>
          <a:p>
            <a:r>
              <a:rPr lang="en-US" sz="1600" dirty="0" smtClean="0">
                <a:latin typeface="Courier" charset="0"/>
                <a:ea typeface="Courier" charset="0"/>
                <a:cs typeface="Courier" charset="0"/>
              </a:rPr>
              <a:t>FALLBACK</a:t>
            </a:r>
            <a:r>
              <a:rPr lang="en-US" sz="1600" dirty="0">
                <a:latin typeface="Courier" charset="0"/>
                <a:ea typeface="Courier" charset="0"/>
                <a:cs typeface="Courier" charset="0"/>
              </a:rPr>
              <a:t>: </a:t>
            </a:r>
            <a:endParaRPr lang="en-US" sz="1600" dirty="0" smtClean="0">
              <a:latin typeface="Courier" charset="0"/>
              <a:ea typeface="Courier" charset="0"/>
              <a:cs typeface="Courier" charset="0"/>
            </a:endParaRPr>
          </a:p>
          <a:p>
            <a:r>
              <a:rPr lang="en-US" sz="1600" dirty="0" smtClean="0">
                <a:latin typeface="Courier" charset="0"/>
                <a:ea typeface="Courier" charset="0"/>
                <a:cs typeface="Courier" charset="0"/>
              </a:rPr>
              <a:t>/ </a:t>
            </a:r>
            <a:r>
              <a:rPr lang="en-US" sz="1600" dirty="0" err="1">
                <a:latin typeface="Courier" charset="0"/>
                <a:ea typeface="Courier" charset="0"/>
                <a:cs typeface="Courier" charset="0"/>
              </a:rPr>
              <a:t>fallback.html</a:t>
            </a:r>
            <a:endParaRPr lang="en-US" sz="1600" dirty="0">
              <a:latin typeface="Courier" charset="0"/>
              <a:ea typeface="Courier" charset="0"/>
              <a:cs typeface="Courier" charset="0"/>
            </a:endParaRPr>
          </a:p>
        </p:txBody>
      </p:sp>
    </p:spTree>
    <p:extLst>
      <p:ext uri="{BB962C8B-B14F-4D97-AF65-F5344CB8AC3E}">
        <p14:creationId xmlns:p14="http://schemas.microsoft.com/office/powerpoint/2010/main" val="32766358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Service </a:t>
            </a:r>
            <a:r>
              <a:rPr lang="en-US" dirty="0" smtClean="0"/>
              <a:t>Workers</a:t>
            </a:r>
            <a:endParaRPr lang="en-US" dirty="0"/>
          </a:p>
        </p:txBody>
      </p:sp>
      <p:sp>
        <p:nvSpPr>
          <p:cNvPr id="3" name="Content Placeholder 2"/>
          <p:cNvSpPr>
            <a:spLocks noGrp="1"/>
          </p:cNvSpPr>
          <p:nvPr>
            <p:ph idx="1"/>
          </p:nvPr>
        </p:nvSpPr>
        <p:spPr/>
        <p:txBody>
          <a:bodyPr>
            <a:normAutofit/>
          </a:bodyPr>
          <a:lstStyle/>
          <a:p>
            <a:r>
              <a:rPr lang="en-US" altLang="zh-CN" sz="2000" dirty="0"/>
              <a:t>A</a:t>
            </a:r>
            <a:r>
              <a:rPr lang="en-US" sz="2000" dirty="0" smtClean="0"/>
              <a:t>n </a:t>
            </a:r>
            <a:r>
              <a:rPr lang="en-US" sz="2000" dirty="0"/>
              <a:t>experimental </a:t>
            </a:r>
            <a:r>
              <a:rPr lang="en-US" sz="2000" dirty="0" smtClean="0"/>
              <a:t>technology</a:t>
            </a:r>
            <a:r>
              <a:rPr lang="zh-CN" altLang="en-US" sz="2000" dirty="0" smtClean="0"/>
              <a:t> </a:t>
            </a:r>
            <a:r>
              <a:rPr lang="en-US" altLang="zh-CN" sz="2000" dirty="0" smtClean="0"/>
              <a:t>that</a:t>
            </a:r>
            <a:r>
              <a:rPr lang="zh-CN" altLang="en-US" sz="2000" dirty="0" smtClean="0"/>
              <a:t> </a:t>
            </a:r>
            <a:r>
              <a:rPr lang="en-US" altLang="zh-CN" sz="2000" dirty="0" smtClean="0"/>
              <a:t>provides</a:t>
            </a:r>
            <a:r>
              <a:rPr lang="zh-CN" altLang="en-US" sz="2000" dirty="0" smtClean="0"/>
              <a:t> </a:t>
            </a:r>
            <a:r>
              <a:rPr lang="en-US" altLang="zh-CN" sz="2000" dirty="0" smtClean="0"/>
              <a:t>a</a:t>
            </a:r>
            <a:r>
              <a:rPr lang="zh-CN" altLang="en-US" sz="2000" dirty="0" smtClean="0"/>
              <a:t> </a:t>
            </a:r>
            <a:r>
              <a:rPr lang="en-US" altLang="zh-CN" sz="2000" dirty="0" smtClean="0"/>
              <a:t>more</a:t>
            </a:r>
            <a:r>
              <a:rPr lang="zh-CN" altLang="en-US" sz="2000" dirty="0" smtClean="0"/>
              <a:t> </a:t>
            </a:r>
            <a:r>
              <a:rPr lang="en-US" altLang="zh-CN" sz="2000" dirty="0" smtClean="0"/>
              <a:t>reliable</a:t>
            </a:r>
            <a:r>
              <a:rPr lang="zh-CN" altLang="en-US" sz="2000" dirty="0" smtClean="0"/>
              <a:t> </a:t>
            </a:r>
            <a:r>
              <a:rPr lang="en-US" altLang="zh-CN" sz="2000" dirty="0" smtClean="0"/>
              <a:t>solution</a:t>
            </a:r>
            <a:r>
              <a:rPr lang="zh-CN" altLang="en-US" sz="2000" dirty="0" smtClean="0"/>
              <a:t> </a:t>
            </a:r>
            <a:r>
              <a:rPr lang="en-US" altLang="zh-CN" sz="2000" dirty="0" smtClean="0"/>
              <a:t>to</a:t>
            </a:r>
            <a:r>
              <a:rPr lang="zh-CN" altLang="en-US" sz="2000" dirty="0" smtClean="0"/>
              <a:t> </a:t>
            </a:r>
            <a:r>
              <a:rPr lang="en-US" altLang="zh-CN" sz="2000" dirty="0" smtClean="0"/>
              <a:t>offline</a:t>
            </a:r>
            <a:r>
              <a:rPr lang="zh-CN" altLang="en-US" sz="2000" dirty="0" smtClean="0"/>
              <a:t> </a:t>
            </a:r>
            <a:r>
              <a:rPr lang="en-US" altLang="zh-CN" sz="2000" dirty="0" smtClean="0"/>
              <a:t>application</a:t>
            </a:r>
            <a:r>
              <a:rPr lang="zh-CN" altLang="en-US" sz="2000" dirty="0" smtClean="0"/>
              <a:t> </a:t>
            </a:r>
            <a:r>
              <a:rPr lang="en-US" altLang="zh-CN" sz="2000" dirty="0" smtClean="0"/>
              <a:t>than</a:t>
            </a:r>
            <a:r>
              <a:rPr lang="zh-CN" altLang="en-US" sz="2000" dirty="0" smtClean="0"/>
              <a:t> </a:t>
            </a:r>
            <a:r>
              <a:rPr lang="en-US" altLang="zh-CN" sz="2000" dirty="0" err="1" smtClean="0"/>
              <a:t>AppCache</a:t>
            </a:r>
            <a:endParaRPr lang="en-US" altLang="zh-CN" sz="2000" dirty="0" smtClean="0"/>
          </a:p>
          <a:p>
            <a:endParaRPr lang="en-US" sz="2000" dirty="0"/>
          </a:p>
          <a:p>
            <a:r>
              <a:rPr lang="en-US" sz="2000" dirty="0"/>
              <a:t>Service Worker syntax is more complex than that of </a:t>
            </a:r>
            <a:r>
              <a:rPr lang="en-US" sz="2000" dirty="0" err="1" smtClean="0"/>
              <a:t>AppCache</a:t>
            </a:r>
            <a:r>
              <a:rPr lang="en-US" altLang="zh-CN" sz="2000" dirty="0" smtClean="0"/>
              <a:t>.</a:t>
            </a:r>
          </a:p>
          <a:p>
            <a:endParaRPr lang="en-US" sz="2000" dirty="0" smtClean="0"/>
          </a:p>
          <a:p>
            <a:r>
              <a:rPr lang="en-US" altLang="zh-CN" sz="2000" dirty="0"/>
              <a:t>T</a:t>
            </a:r>
            <a:r>
              <a:rPr lang="en-US" sz="2000" dirty="0" smtClean="0"/>
              <a:t>he </a:t>
            </a:r>
            <a:r>
              <a:rPr lang="en-US" sz="2000" dirty="0"/>
              <a:t>trade off is that you can use JavaScript to control your </a:t>
            </a:r>
            <a:r>
              <a:rPr lang="en-US" sz="2000" dirty="0" err="1"/>
              <a:t>AppCache</a:t>
            </a:r>
            <a:r>
              <a:rPr lang="en-US" sz="2000" dirty="0"/>
              <a:t>-implied </a:t>
            </a:r>
            <a:r>
              <a:rPr lang="en-US" sz="2000" dirty="0" err="1"/>
              <a:t>behaviours</a:t>
            </a:r>
            <a:r>
              <a:rPr lang="en-US" sz="2000" dirty="0"/>
              <a:t> with a fine degree of granularity, allowing you to handle this problem and many more. </a:t>
            </a:r>
            <a:endParaRPr lang="en-US" sz="2000" dirty="0" smtClean="0"/>
          </a:p>
          <a:p>
            <a:endParaRPr lang="en-US" sz="2000" dirty="0"/>
          </a:p>
          <a:p>
            <a:r>
              <a:rPr lang="en-US" sz="2000" dirty="0" smtClean="0"/>
              <a:t>Using </a:t>
            </a:r>
            <a:r>
              <a:rPr lang="en-US" sz="2000" dirty="0"/>
              <a:t>a Service Worker you can easily set an app up to use cached assets first, thus providing a default experience even when offline, before then getting more data from the network (commonly known as </a:t>
            </a:r>
            <a:r>
              <a:rPr lang="en-US" altLang="zh-CN" sz="2000" dirty="0" smtClean="0"/>
              <a:t>Offline</a:t>
            </a:r>
            <a:r>
              <a:rPr lang="zh-CN" altLang="en-US" sz="2000" dirty="0" smtClean="0"/>
              <a:t> </a:t>
            </a:r>
            <a:r>
              <a:rPr lang="en-US" altLang="zh-CN" sz="2000" dirty="0" smtClean="0"/>
              <a:t>First</a:t>
            </a:r>
            <a:r>
              <a:rPr lang="en-US" sz="2000" dirty="0" smtClean="0"/>
              <a:t>).</a:t>
            </a:r>
            <a:r>
              <a:rPr lang="en-US" sz="2000" dirty="0"/>
              <a:t> </a:t>
            </a:r>
          </a:p>
        </p:txBody>
      </p:sp>
    </p:spTree>
    <p:extLst>
      <p:ext uri="{BB962C8B-B14F-4D97-AF65-F5344CB8AC3E}">
        <p14:creationId xmlns:p14="http://schemas.microsoft.com/office/powerpoint/2010/main" val="120790620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Preparation</a:t>
            </a:r>
            <a:endParaRPr lang="en-US" dirty="0"/>
          </a:p>
        </p:txBody>
      </p:sp>
      <p:sp>
        <p:nvSpPr>
          <p:cNvPr id="3" name="Content Placeholder 2"/>
          <p:cNvSpPr>
            <a:spLocks noGrp="1"/>
          </p:cNvSpPr>
          <p:nvPr>
            <p:ph idx="1"/>
          </p:nvPr>
        </p:nvSpPr>
        <p:spPr/>
        <p:txBody>
          <a:bodyPr/>
          <a:lstStyle/>
          <a:p>
            <a:r>
              <a:rPr lang="en-US" b="1" dirty="0"/>
              <a:t>Firefox Nightly</a:t>
            </a:r>
            <a:r>
              <a:rPr lang="en-US" dirty="0"/>
              <a:t>: Go to </a:t>
            </a:r>
            <a:r>
              <a:rPr lang="en-US" dirty="0" err="1"/>
              <a:t>about:config</a:t>
            </a:r>
            <a:r>
              <a:rPr lang="en-US" dirty="0"/>
              <a:t> and set </a:t>
            </a:r>
            <a:r>
              <a:rPr lang="en-US" dirty="0" err="1"/>
              <a:t>dom.serviceWorkers.enabled</a:t>
            </a:r>
            <a:r>
              <a:rPr lang="en-US" dirty="0"/>
              <a:t> to true; restart browser</a:t>
            </a:r>
            <a:r>
              <a:rPr lang="en-US" dirty="0" smtClean="0"/>
              <a:t>.</a:t>
            </a:r>
          </a:p>
          <a:p>
            <a:endParaRPr lang="en-US" dirty="0"/>
          </a:p>
          <a:p>
            <a:r>
              <a:rPr lang="en-US" b="1" dirty="0"/>
              <a:t>Chrome Canary</a:t>
            </a:r>
            <a:r>
              <a:rPr lang="en-US" dirty="0"/>
              <a:t>: Go to chrome://flags and turn on experimental-web-platform-features; restart browser (note that some features are now enabled by default in Chrome</a:t>
            </a:r>
            <a:r>
              <a:rPr lang="en-US" dirty="0" smtClean="0"/>
              <a:t>.)</a:t>
            </a:r>
          </a:p>
          <a:p>
            <a:endParaRPr lang="en-US" dirty="0"/>
          </a:p>
          <a:p>
            <a:r>
              <a:rPr lang="en-US" b="1" dirty="0"/>
              <a:t>Opera</a:t>
            </a:r>
            <a:r>
              <a:rPr lang="en-US" dirty="0"/>
              <a:t>: Go to opera://flags and enable Support for </a:t>
            </a:r>
            <a:r>
              <a:rPr lang="en-US" dirty="0" err="1"/>
              <a:t>ServiceWorker</a:t>
            </a:r>
            <a:r>
              <a:rPr lang="en-US" dirty="0"/>
              <a:t>; restart browser.</a:t>
            </a:r>
          </a:p>
          <a:p>
            <a:endParaRPr lang="en-US" dirty="0"/>
          </a:p>
        </p:txBody>
      </p:sp>
    </p:spTree>
    <p:extLst>
      <p:ext uri="{BB962C8B-B14F-4D97-AF65-F5344CB8AC3E}">
        <p14:creationId xmlns:p14="http://schemas.microsoft.com/office/powerpoint/2010/main" val="30799964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a:t>
            </a:r>
            <a:r>
              <a:rPr lang="en-US" dirty="0" smtClean="0"/>
              <a:t>Workers</a:t>
            </a:r>
            <a:r>
              <a:rPr lang="zh-CN" altLang="en-US" dirty="0" smtClean="0"/>
              <a:t> </a:t>
            </a:r>
            <a:r>
              <a:rPr lang="en-US" altLang="zh-CN" dirty="0" smtClean="0"/>
              <a:t>Example</a:t>
            </a:r>
            <a:endParaRPr lang="en-US" dirty="0"/>
          </a:p>
        </p:txBody>
      </p:sp>
      <p:sp>
        <p:nvSpPr>
          <p:cNvPr id="3" name="Content Placeholder 2"/>
          <p:cNvSpPr>
            <a:spLocks noGrp="1"/>
          </p:cNvSpPr>
          <p:nvPr>
            <p:ph idx="1"/>
          </p:nvPr>
        </p:nvSpPr>
        <p:spPr/>
        <p:txBody>
          <a:bodyPr/>
          <a:lstStyle/>
          <a:p>
            <a:r>
              <a:rPr lang="en-US" dirty="0">
                <a:hlinkClick r:id="rId2"/>
              </a:rPr>
              <a:t>https://github.com/mdn/sw-test</a:t>
            </a:r>
            <a:r>
              <a:rPr lang="en-US" dirty="0" smtClean="0">
                <a:hlinkClick r:id="rId2"/>
              </a:rPr>
              <a:t>/</a:t>
            </a:r>
            <a:endParaRPr lang="en-US" dirty="0" smtClean="0"/>
          </a:p>
          <a:p>
            <a:endParaRPr lang="en-US" dirty="0"/>
          </a:p>
        </p:txBody>
      </p:sp>
    </p:spTree>
    <p:extLst>
      <p:ext uri="{BB962C8B-B14F-4D97-AF65-F5344CB8AC3E}">
        <p14:creationId xmlns:p14="http://schemas.microsoft.com/office/powerpoint/2010/main" val="86089197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Other</a:t>
            </a:r>
            <a:r>
              <a:rPr lang="zh-CN" altLang="en-US" dirty="0" smtClean="0"/>
              <a:t> </a:t>
            </a:r>
            <a:r>
              <a:rPr lang="en-US" altLang="zh-CN" dirty="0" smtClean="0"/>
              <a:t>Useful</a:t>
            </a:r>
            <a:r>
              <a:rPr lang="zh-CN" altLang="en-US" dirty="0" smtClean="0"/>
              <a:t> </a:t>
            </a:r>
            <a:r>
              <a:rPr lang="en-US" altLang="zh-CN" dirty="0" smtClean="0"/>
              <a:t>Websites</a:t>
            </a:r>
            <a:endParaRPr lang="en-US" dirty="0"/>
          </a:p>
        </p:txBody>
      </p:sp>
      <p:sp>
        <p:nvSpPr>
          <p:cNvPr id="3" name="Content Placeholder 2"/>
          <p:cNvSpPr>
            <a:spLocks noGrp="1"/>
          </p:cNvSpPr>
          <p:nvPr>
            <p:ph idx="1"/>
          </p:nvPr>
        </p:nvSpPr>
        <p:spPr/>
        <p:txBody>
          <a:bodyPr/>
          <a:lstStyle/>
          <a:p>
            <a:r>
              <a:rPr lang="en-US" dirty="0">
                <a:hlinkClick r:id="rId2"/>
              </a:rPr>
              <a:t>http://www.w3schools.com/html/</a:t>
            </a:r>
          </a:p>
          <a:p>
            <a:r>
              <a:rPr lang="en-US" dirty="0" smtClean="0">
                <a:hlinkClick r:id="rId2"/>
              </a:rPr>
              <a:t>http</a:t>
            </a:r>
            <a:r>
              <a:rPr lang="en-US" dirty="0">
                <a:hlinkClick r:id="rId2"/>
              </a:rPr>
              <a:t>://html5labs.interoperabilitybridges.com</a:t>
            </a:r>
            <a:r>
              <a:rPr lang="en-US" dirty="0" smtClean="0">
                <a:hlinkClick r:id="rId2"/>
              </a:rPr>
              <a:t>/</a:t>
            </a:r>
            <a:endParaRPr lang="en-US" dirty="0" smtClean="0"/>
          </a:p>
          <a:p>
            <a:r>
              <a:rPr lang="en-US" dirty="0">
                <a:hlinkClick r:id="rId3"/>
              </a:rPr>
              <a:t>http://www.html5rocks.com/en</a:t>
            </a:r>
            <a:r>
              <a:rPr lang="en-US" dirty="0" smtClean="0">
                <a:hlinkClick r:id="rId3"/>
              </a:rPr>
              <a:t>/</a:t>
            </a:r>
            <a:endParaRPr lang="en-US" dirty="0" smtClean="0"/>
          </a:p>
          <a:p>
            <a:r>
              <a:rPr lang="en-US" dirty="0">
                <a:hlinkClick r:id="rId4"/>
              </a:rPr>
              <a:t>http://html5demos.com</a:t>
            </a:r>
            <a:r>
              <a:rPr lang="en-US" dirty="0" smtClean="0">
                <a:hlinkClick r:id="rId4"/>
              </a:rPr>
              <a:t>/</a:t>
            </a:r>
            <a:endParaRPr lang="en-US" dirty="0" smtClean="0"/>
          </a:p>
          <a:p>
            <a:r>
              <a:rPr lang="en-US" dirty="0">
                <a:hlinkClick r:id="rId5"/>
              </a:rPr>
              <a:t>http://html5gallery.com</a:t>
            </a:r>
            <a:r>
              <a:rPr lang="en-US" dirty="0" smtClean="0">
                <a:hlinkClick r:id="rId5"/>
              </a:rPr>
              <a:t>/</a:t>
            </a:r>
            <a:endParaRPr lang="en-US" dirty="0" smtClean="0"/>
          </a:p>
          <a:p>
            <a:r>
              <a:rPr lang="en-US" dirty="0">
                <a:hlinkClick r:id="rId6"/>
              </a:rPr>
              <a:t>https://html5.validator.nu</a:t>
            </a:r>
            <a:r>
              <a:rPr lang="en-US" dirty="0" smtClean="0">
                <a:hlinkClick r:id="rId6"/>
              </a:rPr>
              <a:t>/</a:t>
            </a:r>
            <a:endParaRPr lang="en-US" dirty="0" smtClean="0"/>
          </a:p>
          <a:p>
            <a:endParaRPr lang="en-US" dirty="0" smtClean="0"/>
          </a:p>
          <a:p>
            <a:endParaRPr lang="en-US" dirty="0"/>
          </a:p>
          <a:p>
            <a:endParaRPr lang="en-US" dirty="0"/>
          </a:p>
        </p:txBody>
      </p:sp>
    </p:spTree>
    <p:extLst>
      <p:ext uri="{BB962C8B-B14F-4D97-AF65-F5344CB8AC3E}">
        <p14:creationId xmlns:p14="http://schemas.microsoft.com/office/powerpoint/2010/main" val="67251249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ltLang="zh-CN" dirty="0" smtClean="0"/>
              <a:t>Thank</a:t>
            </a:r>
            <a:r>
              <a:rPr lang="zh-CN" altLang="en-US" dirty="0" smtClean="0"/>
              <a:t> </a:t>
            </a:r>
            <a:r>
              <a:rPr lang="en-US" altLang="zh-CN" dirty="0" smtClean="0"/>
              <a:t>you</a:t>
            </a:r>
            <a:endParaRPr lang="en-US" dirty="0"/>
          </a:p>
        </p:txBody>
      </p:sp>
      <p:sp>
        <p:nvSpPr>
          <p:cNvPr id="3" name="Subtitle 2"/>
          <p:cNvSpPr>
            <a:spLocks noGrp="1"/>
          </p:cNvSpPr>
          <p:nvPr>
            <p:ph type="subTitle" idx="1"/>
          </p:nvPr>
        </p:nvSpPr>
        <p:spPr/>
        <p:txBody>
          <a:bodyPr/>
          <a:lstStyle/>
          <a:p>
            <a:endParaRPr lang="en-US"/>
          </a:p>
        </p:txBody>
      </p:sp>
      <p:sp>
        <p:nvSpPr>
          <p:cNvPr id="4" name="TextBox 3"/>
          <p:cNvSpPr txBox="1"/>
          <p:nvPr/>
        </p:nvSpPr>
        <p:spPr>
          <a:xfrm>
            <a:off x="3044058" y="5257800"/>
            <a:ext cx="3132083" cy="646331"/>
          </a:xfrm>
          <a:prstGeom prst="rect">
            <a:avLst/>
          </a:prstGeom>
          <a:noFill/>
        </p:spPr>
        <p:txBody>
          <a:bodyPr wrap="square" rtlCol="0">
            <a:spAutoFit/>
          </a:bodyPr>
          <a:lstStyle/>
          <a:p>
            <a:pPr algn="ctr"/>
            <a:r>
              <a:rPr lang="en-US" dirty="0" err="1" smtClean="0"/>
              <a:t>Florrie</a:t>
            </a:r>
            <a:r>
              <a:rPr lang="zh-CN" altLang="en-US" dirty="0" smtClean="0"/>
              <a:t> </a:t>
            </a:r>
            <a:r>
              <a:rPr lang="en-US" altLang="zh-CN" dirty="0" smtClean="0"/>
              <a:t>Cheng</a:t>
            </a:r>
          </a:p>
          <a:p>
            <a:pPr algn="ctr"/>
            <a:r>
              <a:rPr lang="en-US" altLang="zh-CN" dirty="0" err="1" smtClean="0"/>
              <a:t>ycheng@vmware.com</a:t>
            </a:r>
            <a:endParaRPr lang="en-US" dirty="0"/>
          </a:p>
        </p:txBody>
      </p:sp>
    </p:spTree>
    <p:extLst>
      <p:ext uri="{BB962C8B-B14F-4D97-AF65-F5344CB8AC3E}">
        <p14:creationId xmlns:p14="http://schemas.microsoft.com/office/powerpoint/2010/main" val="12705974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html5?</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8140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HTML</a:t>
            </a:r>
            <a:r>
              <a:rPr lang="zh-CN" altLang="zh-CN" dirty="0" smtClean="0"/>
              <a:t>4</a:t>
            </a:r>
            <a:r>
              <a:rPr lang="zh-CN" altLang="en-US" dirty="0" smtClean="0"/>
              <a:t> </a:t>
            </a:r>
            <a:endParaRPr lang="en-US" dirty="0"/>
          </a:p>
        </p:txBody>
      </p:sp>
      <p:sp>
        <p:nvSpPr>
          <p:cNvPr id="4" name="Title 1"/>
          <p:cNvSpPr txBox="1">
            <a:spLocks/>
          </p:cNvSpPr>
          <p:nvPr/>
        </p:nvSpPr>
        <p:spPr>
          <a:xfrm>
            <a:off x="482604" y="3416300"/>
            <a:ext cx="8229600" cy="99060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000" kern="1200" spc="-100" baseline="0">
                <a:solidFill>
                  <a:schemeClr val="tx2"/>
                </a:solidFill>
                <a:latin typeface="+mj-lt"/>
                <a:ea typeface="+mj-ea"/>
                <a:cs typeface="+mj-cs"/>
              </a:defRPr>
            </a:lvl1pPr>
          </a:lstStyle>
          <a:p>
            <a:r>
              <a:rPr lang="en-US" dirty="0" smtClean="0"/>
              <a:t>HTML</a:t>
            </a:r>
            <a:r>
              <a:rPr lang="zh-CN" altLang="zh-CN" dirty="0"/>
              <a:t>5</a:t>
            </a:r>
            <a:r>
              <a:rPr lang="zh-CN" altLang="en-US" dirty="0" smtClean="0"/>
              <a:t> </a:t>
            </a:r>
            <a:endParaRPr lang="en-US" dirty="0"/>
          </a:p>
        </p:txBody>
      </p:sp>
      <p:sp>
        <p:nvSpPr>
          <p:cNvPr id="5" name="TextBox 4"/>
          <p:cNvSpPr txBox="1"/>
          <p:nvPr/>
        </p:nvSpPr>
        <p:spPr>
          <a:xfrm>
            <a:off x="609600" y="1391334"/>
            <a:ext cx="8077200" cy="646331"/>
          </a:xfrm>
          <a:prstGeom prst="rect">
            <a:avLst/>
          </a:prstGeom>
          <a:noFill/>
          <a:ln w="6350" cmpd="sng">
            <a:solidFill>
              <a:schemeClr val="tx1"/>
            </a:solidFill>
          </a:ln>
        </p:spPr>
        <p:txBody>
          <a:bodyPr wrap="square" rtlCol="0">
            <a:spAutoFit/>
          </a:bodyPr>
          <a:lstStyle/>
          <a:p>
            <a:r>
              <a:rPr lang="en-US" dirty="0">
                <a:latin typeface="Courier"/>
                <a:cs typeface="Courier"/>
              </a:rPr>
              <a:t>&lt;!DOCTYPE html PUBLIC “-//W3c//DTD HTML 4.01//EN” “http://www.w3.org/TR/html4/</a:t>
            </a:r>
            <a:r>
              <a:rPr lang="en-US" dirty="0" err="1">
                <a:latin typeface="Courier"/>
                <a:cs typeface="Courier"/>
              </a:rPr>
              <a:t>strict.dtd</a:t>
            </a:r>
            <a:r>
              <a:rPr lang="en-US" dirty="0">
                <a:latin typeface="Courier"/>
                <a:cs typeface="Courier"/>
              </a:rPr>
              <a:t>”&gt; </a:t>
            </a:r>
          </a:p>
        </p:txBody>
      </p:sp>
      <p:sp>
        <p:nvSpPr>
          <p:cNvPr id="6" name="TextBox 5"/>
          <p:cNvSpPr txBox="1"/>
          <p:nvPr/>
        </p:nvSpPr>
        <p:spPr>
          <a:xfrm>
            <a:off x="609600" y="2190065"/>
            <a:ext cx="8077200" cy="646331"/>
          </a:xfrm>
          <a:prstGeom prst="rect">
            <a:avLst/>
          </a:prstGeom>
          <a:noFill/>
          <a:ln w="6350" cmpd="sng">
            <a:solidFill>
              <a:schemeClr val="tx1"/>
            </a:solidFill>
          </a:ln>
        </p:spPr>
        <p:txBody>
          <a:bodyPr wrap="square" rtlCol="0">
            <a:spAutoFit/>
          </a:bodyPr>
          <a:lstStyle/>
          <a:p>
            <a:r>
              <a:rPr lang="en-US" dirty="0">
                <a:latin typeface="Courier"/>
                <a:cs typeface="Courier"/>
              </a:rPr>
              <a:t>&lt;meta http-</a:t>
            </a:r>
            <a:r>
              <a:rPr lang="en-US" dirty="0" err="1">
                <a:latin typeface="Courier"/>
                <a:cs typeface="Courier"/>
              </a:rPr>
              <a:t>equiv</a:t>
            </a:r>
            <a:r>
              <a:rPr lang="en-US" dirty="0">
                <a:latin typeface="Courier"/>
                <a:cs typeface="Courier"/>
              </a:rPr>
              <a:t>=“content-type” content=“text/html; charset=UTF-8”&gt; </a:t>
            </a:r>
            <a:endParaRPr lang="en-US" dirty="0">
              <a:effectLst/>
              <a:latin typeface="Courier"/>
              <a:cs typeface="Courier"/>
            </a:endParaRPr>
          </a:p>
        </p:txBody>
      </p:sp>
      <p:sp>
        <p:nvSpPr>
          <p:cNvPr id="7" name="TextBox 6"/>
          <p:cNvSpPr txBox="1"/>
          <p:nvPr/>
        </p:nvSpPr>
        <p:spPr>
          <a:xfrm>
            <a:off x="609600" y="3019051"/>
            <a:ext cx="8077200" cy="369332"/>
          </a:xfrm>
          <a:prstGeom prst="rect">
            <a:avLst/>
          </a:prstGeom>
          <a:noFill/>
          <a:ln w="6350" cmpd="sng">
            <a:solidFill>
              <a:schemeClr val="tx1"/>
            </a:solidFill>
          </a:ln>
        </p:spPr>
        <p:txBody>
          <a:bodyPr wrap="square" rtlCol="0">
            <a:spAutoFit/>
          </a:bodyPr>
          <a:lstStyle/>
          <a:p>
            <a:r>
              <a:rPr lang="en-US" dirty="0">
                <a:latin typeface="Courier"/>
                <a:cs typeface="Courier"/>
              </a:rPr>
              <a:t>&lt;link type=“text/</a:t>
            </a:r>
            <a:r>
              <a:rPr lang="en-US" dirty="0" err="1">
                <a:latin typeface="Courier"/>
                <a:cs typeface="Courier"/>
              </a:rPr>
              <a:t>css</a:t>
            </a:r>
            <a:r>
              <a:rPr lang="en-US" dirty="0">
                <a:latin typeface="Courier"/>
                <a:cs typeface="Courier"/>
              </a:rPr>
              <a:t>” </a:t>
            </a:r>
            <a:r>
              <a:rPr lang="en-US" dirty="0" err="1">
                <a:latin typeface="Courier"/>
                <a:cs typeface="Courier"/>
              </a:rPr>
              <a:t>rel</a:t>
            </a:r>
            <a:r>
              <a:rPr lang="en-US" dirty="0">
                <a:latin typeface="Courier"/>
                <a:cs typeface="Courier"/>
              </a:rPr>
              <a:t>=“</a:t>
            </a:r>
            <a:r>
              <a:rPr lang="en-US" dirty="0" err="1">
                <a:latin typeface="Courier"/>
                <a:cs typeface="Courier"/>
              </a:rPr>
              <a:t>stylesheet</a:t>
            </a:r>
            <a:r>
              <a:rPr lang="en-US" dirty="0">
                <a:latin typeface="Courier"/>
                <a:cs typeface="Courier"/>
              </a:rPr>
              <a:t>” </a:t>
            </a:r>
            <a:r>
              <a:rPr lang="en-US" dirty="0" err="1">
                <a:latin typeface="Courier"/>
                <a:cs typeface="Courier"/>
              </a:rPr>
              <a:t>href</a:t>
            </a:r>
            <a:r>
              <a:rPr lang="en-US" dirty="0">
                <a:latin typeface="Courier"/>
                <a:cs typeface="Courier"/>
              </a:rPr>
              <a:t>=“</a:t>
            </a:r>
            <a:r>
              <a:rPr lang="en-US" dirty="0" err="1">
                <a:latin typeface="Courier"/>
                <a:cs typeface="Courier"/>
              </a:rPr>
              <a:t>app.css</a:t>
            </a:r>
            <a:r>
              <a:rPr lang="en-US" dirty="0">
                <a:latin typeface="Courier"/>
                <a:cs typeface="Courier"/>
              </a:rPr>
              <a:t>”&gt; </a:t>
            </a:r>
            <a:endParaRPr lang="en-US" dirty="0">
              <a:effectLst/>
              <a:latin typeface="Courier"/>
              <a:cs typeface="Courier"/>
            </a:endParaRPr>
          </a:p>
        </p:txBody>
      </p:sp>
      <p:sp>
        <p:nvSpPr>
          <p:cNvPr id="8" name="TextBox 7"/>
          <p:cNvSpPr txBox="1"/>
          <p:nvPr/>
        </p:nvSpPr>
        <p:spPr>
          <a:xfrm>
            <a:off x="609600" y="5569118"/>
            <a:ext cx="8077200" cy="369332"/>
          </a:xfrm>
          <a:prstGeom prst="rect">
            <a:avLst/>
          </a:prstGeom>
          <a:noFill/>
          <a:ln w="6350" cmpd="sng">
            <a:solidFill>
              <a:schemeClr val="tx1"/>
            </a:solidFill>
          </a:ln>
        </p:spPr>
        <p:txBody>
          <a:bodyPr wrap="square" rtlCol="0">
            <a:spAutoFit/>
          </a:bodyPr>
          <a:lstStyle/>
          <a:p>
            <a:r>
              <a:rPr lang="en-US" dirty="0">
                <a:latin typeface="Courier"/>
                <a:cs typeface="Courier"/>
              </a:rPr>
              <a:t>&lt;link </a:t>
            </a:r>
            <a:r>
              <a:rPr lang="en-US" dirty="0" err="1">
                <a:latin typeface="Courier"/>
                <a:cs typeface="Courier"/>
              </a:rPr>
              <a:t>rel</a:t>
            </a:r>
            <a:r>
              <a:rPr lang="en-US" dirty="0">
                <a:latin typeface="Courier"/>
                <a:cs typeface="Courier"/>
              </a:rPr>
              <a:t>=“</a:t>
            </a:r>
            <a:r>
              <a:rPr lang="en-US" dirty="0" err="1">
                <a:latin typeface="Courier"/>
                <a:cs typeface="Courier"/>
              </a:rPr>
              <a:t>stylesheet</a:t>
            </a:r>
            <a:r>
              <a:rPr lang="en-US" dirty="0">
                <a:latin typeface="Courier"/>
                <a:cs typeface="Courier"/>
              </a:rPr>
              <a:t>” </a:t>
            </a:r>
            <a:r>
              <a:rPr lang="en-US" dirty="0" err="1" smtClean="0">
                <a:latin typeface="Courier"/>
                <a:cs typeface="Courier"/>
              </a:rPr>
              <a:t>href</a:t>
            </a:r>
            <a:r>
              <a:rPr lang="en-US" dirty="0">
                <a:latin typeface="Courier"/>
                <a:cs typeface="Courier"/>
              </a:rPr>
              <a:t>=“</a:t>
            </a:r>
            <a:r>
              <a:rPr lang="en-US" dirty="0" err="1">
                <a:latin typeface="Courier"/>
                <a:cs typeface="Courier"/>
              </a:rPr>
              <a:t>app.css</a:t>
            </a:r>
            <a:r>
              <a:rPr lang="en-US" dirty="0">
                <a:latin typeface="Courier"/>
                <a:cs typeface="Courier"/>
              </a:rPr>
              <a:t>”&gt; </a:t>
            </a:r>
          </a:p>
        </p:txBody>
      </p:sp>
      <p:sp>
        <p:nvSpPr>
          <p:cNvPr id="9" name="TextBox 8"/>
          <p:cNvSpPr txBox="1"/>
          <p:nvPr/>
        </p:nvSpPr>
        <p:spPr>
          <a:xfrm>
            <a:off x="609600" y="4932518"/>
            <a:ext cx="8077200" cy="369332"/>
          </a:xfrm>
          <a:prstGeom prst="rect">
            <a:avLst/>
          </a:prstGeom>
          <a:noFill/>
          <a:ln w="6350" cmpd="sng">
            <a:solidFill>
              <a:schemeClr val="tx1"/>
            </a:solidFill>
          </a:ln>
        </p:spPr>
        <p:txBody>
          <a:bodyPr wrap="square" rtlCol="0">
            <a:spAutoFit/>
          </a:bodyPr>
          <a:lstStyle/>
          <a:p>
            <a:r>
              <a:rPr lang="en-US" dirty="0">
                <a:latin typeface="Courier"/>
                <a:cs typeface="Courier"/>
              </a:rPr>
              <a:t>&lt;meta charset=“utf-8”&gt; </a:t>
            </a:r>
            <a:endParaRPr lang="en-US" dirty="0">
              <a:effectLst/>
              <a:latin typeface="Courier"/>
              <a:cs typeface="Courier"/>
            </a:endParaRPr>
          </a:p>
        </p:txBody>
      </p:sp>
      <p:sp>
        <p:nvSpPr>
          <p:cNvPr id="10" name="TextBox 9"/>
          <p:cNvSpPr txBox="1"/>
          <p:nvPr/>
        </p:nvSpPr>
        <p:spPr>
          <a:xfrm>
            <a:off x="609600" y="4359648"/>
            <a:ext cx="8077200" cy="369332"/>
          </a:xfrm>
          <a:prstGeom prst="rect">
            <a:avLst/>
          </a:prstGeom>
          <a:noFill/>
          <a:ln w="6350" cmpd="sng">
            <a:solidFill>
              <a:schemeClr val="tx1"/>
            </a:solidFill>
          </a:ln>
        </p:spPr>
        <p:txBody>
          <a:bodyPr wrap="square" rtlCol="0">
            <a:spAutoFit/>
          </a:bodyPr>
          <a:lstStyle/>
          <a:p>
            <a:r>
              <a:rPr lang="en-US" dirty="0">
                <a:latin typeface="Courier"/>
                <a:cs typeface="Courier"/>
              </a:rPr>
              <a:t>&lt;!DOCTYPE </a:t>
            </a:r>
            <a:r>
              <a:rPr lang="en-US" dirty="0" smtClean="0">
                <a:latin typeface="Courier"/>
                <a:cs typeface="Courier"/>
              </a:rPr>
              <a:t>html&gt; </a:t>
            </a:r>
            <a:endParaRPr lang="en-US" dirty="0">
              <a:latin typeface="Courier"/>
              <a:cs typeface="Courier"/>
            </a:endParaRPr>
          </a:p>
        </p:txBody>
      </p:sp>
    </p:spTree>
    <p:extLst>
      <p:ext uri="{BB962C8B-B14F-4D97-AF65-F5344CB8AC3E}">
        <p14:creationId xmlns:p14="http://schemas.microsoft.com/office/powerpoint/2010/main" val="24167923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Welcome to the Family </a:t>
            </a:r>
          </a:p>
        </p:txBody>
      </p:sp>
      <p:sp>
        <p:nvSpPr>
          <p:cNvPr id="3" name="Content Placeholder 2"/>
          <p:cNvSpPr>
            <a:spLocks noGrp="1"/>
          </p:cNvSpPr>
          <p:nvPr>
            <p:ph idx="1"/>
          </p:nvPr>
        </p:nvSpPr>
        <p:spPr/>
        <p:txBody>
          <a:bodyPr/>
          <a:lstStyle/>
          <a:p>
            <a:r>
              <a:rPr lang="en-US" dirty="0"/>
              <a:t>HTML5 is a conglomeration of web technologies </a:t>
            </a:r>
          </a:p>
          <a:p>
            <a:r>
              <a:rPr lang="en-US" dirty="0"/>
              <a:t>Think of it like </a:t>
            </a:r>
            <a:r>
              <a:rPr lang="en-US" dirty="0" smtClean="0"/>
              <a:t>this</a:t>
            </a:r>
            <a:r>
              <a:rPr lang="en-US" altLang="zh-CN" dirty="0" smtClean="0"/>
              <a:t>:</a:t>
            </a:r>
          </a:p>
          <a:p>
            <a:endParaRPr lang="en-US" altLang="zh-CN" dirty="0"/>
          </a:p>
          <a:p>
            <a:pPr lvl="1"/>
            <a:endParaRPr lang="en-US" dirty="0" smtClean="0"/>
          </a:p>
          <a:p>
            <a:r>
              <a:rPr lang="en-US" dirty="0" smtClean="0"/>
              <a:t>Outline</a:t>
            </a:r>
            <a:r>
              <a:rPr lang="en-US" altLang="zh-CN" dirty="0" smtClean="0"/>
              <a:t>:</a:t>
            </a:r>
            <a:endParaRPr lang="en-US" dirty="0"/>
          </a:p>
          <a:p>
            <a:pPr lvl="1"/>
            <a:r>
              <a:rPr lang="en-US" dirty="0" smtClean="0"/>
              <a:t>Semantic </a:t>
            </a:r>
            <a:r>
              <a:rPr lang="en-US" dirty="0"/>
              <a:t>markup </a:t>
            </a:r>
            <a:endParaRPr lang="en-US" dirty="0" smtClean="0"/>
          </a:p>
          <a:p>
            <a:pPr lvl="1"/>
            <a:r>
              <a:rPr lang="en-US" dirty="0" smtClean="0"/>
              <a:t>Multimedia </a:t>
            </a:r>
            <a:r>
              <a:rPr lang="en-US" dirty="0"/>
              <a:t>without plugins </a:t>
            </a:r>
          </a:p>
          <a:p>
            <a:pPr lvl="1"/>
            <a:r>
              <a:rPr lang="en-US" dirty="0"/>
              <a:t>Rich Internet clients: canvas, transforms, JavaScript interfaces </a:t>
            </a:r>
          </a:p>
          <a:p>
            <a:pPr lvl="1"/>
            <a:r>
              <a:rPr lang="en-US" dirty="0"/>
              <a:t>More efficient applications: client-side storage, offline applications, web workers </a:t>
            </a:r>
          </a:p>
          <a:p>
            <a:pPr lvl="1"/>
            <a:r>
              <a:rPr lang="en-US" dirty="0"/>
              <a:t>Advanced CSS: selectors, animations, shadows </a:t>
            </a:r>
          </a:p>
          <a:p>
            <a:endParaRPr lang="en-US" altLang="zh-CN" dirty="0" smtClean="0"/>
          </a:p>
          <a:p>
            <a:endParaRPr lang="en-US" altLang="zh-CN" dirty="0" smtClean="0"/>
          </a:p>
          <a:p>
            <a:endParaRPr lang="en-US" dirty="0"/>
          </a:p>
        </p:txBody>
      </p:sp>
      <p:sp>
        <p:nvSpPr>
          <p:cNvPr id="4" name="TextBox 3"/>
          <p:cNvSpPr txBox="1"/>
          <p:nvPr/>
        </p:nvSpPr>
        <p:spPr>
          <a:xfrm>
            <a:off x="1593850" y="2676207"/>
            <a:ext cx="5507567" cy="369332"/>
          </a:xfrm>
          <a:prstGeom prst="rect">
            <a:avLst/>
          </a:prstGeom>
          <a:noFill/>
          <a:ln w="6350" cmpd="sng">
            <a:solidFill>
              <a:schemeClr val="tx1"/>
            </a:solidFill>
          </a:ln>
        </p:spPr>
        <p:txBody>
          <a:bodyPr wrap="square" rtlCol="0">
            <a:spAutoFit/>
          </a:bodyPr>
          <a:lstStyle/>
          <a:p>
            <a:r>
              <a:rPr lang="en-US" dirty="0">
                <a:latin typeface="Courier"/>
                <a:cs typeface="Courier"/>
              </a:rPr>
              <a:t>Markup + JavaScript APIs + CSS = HTML5 </a:t>
            </a:r>
          </a:p>
        </p:txBody>
      </p:sp>
    </p:spTree>
    <p:extLst>
      <p:ext uri="{BB962C8B-B14F-4D97-AF65-F5344CB8AC3E}">
        <p14:creationId xmlns:p14="http://schemas.microsoft.com/office/powerpoint/2010/main" val="9552823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Bad In-laws Not Here </a:t>
            </a:r>
          </a:p>
        </p:txBody>
      </p:sp>
      <p:sp>
        <p:nvSpPr>
          <p:cNvPr id="3" name="Content Placeholder 2"/>
          <p:cNvSpPr>
            <a:spLocks noGrp="1"/>
          </p:cNvSpPr>
          <p:nvPr>
            <p:ph idx="1"/>
          </p:nvPr>
        </p:nvSpPr>
        <p:spPr/>
        <p:txBody>
          <a:bodyPr/>
          <a:lstStyle/>
          <a:p>
            <a:r>
              <a:rPr lang="en-US" dirty="0"/>
              <a:t>Browsers don’t support HTML5 </a:t>
            </a:r>
            <a:endParaRPr lang="en-US" dirty="0" smtClean="0"/>
          </a:p>
          <a:p>
            <a:pPr lvl="1"/>
            <a:r>
              <a:rPr lang="en-US" dirty="0" smtClean="0"/>
              <a:t>http</a:t>
            </a:r>
            <a:r>
              <a:rPr lang="en-US" dirty="0"/>
              <a:t>://</a:t>
            </a:r>
            <a:r>
              <a:rPr lang="en-US" dirty="0" err="1"/>
              <a:t>caniuse.com</a:t>
            </a:r>
            <a:r>
              <a:rPr lang="en-US" dirty="0"/>
              <a:t>/ </a:t>
            </a:r>
            <a:endParaRPr lang="en-US" dirty="0" smtClean="0"/>
          </a:p>
          <a:p>
            <a:pPr lvl="1"/>
            <a:r>
              <a:rPr lang="en-US" dirty="0" smtClean="0"/>
              <a:t>http</a:t>
            </a:r>
            <a:r>
              <a:rPr lang="en-US" dirty="0"/>
              <a:t>://html5please.com/ </a:t>
            </a:r>
          </a:p>
          <a:p>
            <a:r>
              <a:rPr lang="en-US" dirty="0"/>
              <a:t>IE isn’t going to </a:t>
            </a:r>
            <a:r>
              <a:rPr lang="en-US" dirty="0" smtClean="0"/>
              <a:t>work</a:t>
            </a:r>
            <a:endParaRPr lang="en-US" dirty="0"/>
          </a:p>
          <a:p>
            <a:pPr lvl="1"/>
            <a:r>
              <a:rPr lang="en-US" dirty="0" smtClean="0"/>
              <a:t>IE9 </a:t>
            </a:r>
            <a:r>
              <a:rPr lang="en-US" dirty="0"/>
              <a:t>and above work pretty well </a:t>
            </a:r>
          </a:p>
          <a:p>
            <a:r>
              <a:rPr lang="en-US" dirty="0"/>
              <a:t>HTML5 isn’t going to be done until 2022 </a:t>
            </a:r>
          </a:p>
          <a:p>
            <a:pPr lvl="1"/>
            <a:r>
              <a:rPr lang="en-US" dirty="0"/>
              <a:t>Well ... it might not be finalized, but what we have should be there </a:t>
            </a:r>
          </a:p>
          <a:p>
            <a:r>
              <a:rPr lang="en-US" dirty="0"/>
              <a:t>I need to relearn everything</a:t>
            </a:r>
            <a:r>
              <a:rPr lang="en-US" dirty="0" smtClean="0"/>
              <a:t>!</a:t>
            </a:r>
          </a:p>
          <a:p>
            <a:pPr lvl="1"/>
            <a:r>
              <a:rPr lang="en-US" dirty="0" smtClean="0"/>
              <a:t>Nope</a:t>
            </a:r>
            <a:r>
              <a:rPr lang="en-US" dirty="0"/>
              <a:t>, this is an evolution not a revolution </a:t>
            </a:r>
            <a:endParaRPr lang="en-US" dirty="0" smtClean="0"/>
          </a:p>
          <a:p>
            <a:pPr lvl="1"/>
            <a:r>
              <a:rPr lang="en-US" dirty="0" smtClean="0"/>
              <a:t>http</a:t>
            </a:r>
            <a:r>
              <a:rPr lang="en-US" dirty="0"/>
              <a:t>://html5doctor.com/ </a:t>
            </a:r>
          </a:p>
          <a:p>
            <a:endParaRPr lang="en-US" dirty="0"/>
          </a:p>
        </p:txBody>
      </p:sp>
    </p:spTree>
    <p:extLst>
      <p:ext uri="{BB962C8B-B14F-4D97-AF65-F5344CB8AC3E}">
        <p14:creationId xmlns:p14="http://schemas.microsoft.com/office/powerpoint/2010/main" val="222096222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Clarity.thmx</Template>
  <TotalTime>355</TotalTime>
  <Words>2464</Words>
  <Application>Microsoft Macintosh PowerPoint</Application>
  <PresentationFormat>On-screen Show (4:3)</PresentationFormat>
  <Paragraphs>436</Paragraphs>
  <Slides>59</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59</vt:i4>
      </vt:variant>
    </vt:vector>
  </HeadingPairs>
  <TitlesOfParts>
    <vt:vector size="65" baseType="lpstr">
      <vt:lpstr>Arial</vt:lpstr>
      <vt:lpstr>Calibri</vt:lpstr>
      <vt:lpstr>Courier</vt:lpstr>
      <vt:lpstr>DengXian</vt:lpstr>
      <vt:lpstr>华文新魏</vt:lpstr>
      <vt:lpstr>Clarity</vt:lpstr>
      <vt:lpstr>HTML5 Rocks</vt:lpstr>
      <vt:lpstr>Before the session…</vt:lpstr>
      <vt:lpstr>HTML</vt:lpstr>
      <vt:lpstr>CSS</vt:lpstr>
      <vt:lpstr>JavaScript</vt:lpstr>
      <vt:lpstr>What is html5?</vt:lpstr>
      <vt:lpstr>HTML4 </vt:lpstr>
      <vt:lpstr>Welcome to the Family </vt:lpstr>
      <vt:lpstr>Bad In-laws Not Here </vt:lpstr>
      <vt:lpstr>Semantic Markup </vt:lpstr>
      <vt:lpstr>Semantic Markup </vt:lpstr>
      <vt:lpstr>Semantic Elements </vt:lpstr>
      <vt:lpstr>Sectioning Element </vt:lpstr>
      <vt:lpstr>Article Element </vt:lpstr>
      <vt:lpstr>Header</vt:lpstr>
      <vt:lpstr>More Sectioning Elements </vt:lpstr>
      <vt:lpstr>More Structural Elements </vt:lpstr>
      <vt:lpstr>Phrasing Content </vt:lpstr>
      <vt:lpstr>PowerPoint Presentation</vt:lpstr>
      <vt:lpstr>Block-level links </vt:lpstr>
      <vt:lpstr>Semantic Lists </vt:lpstr>
      <vt:lpstr>PowerPoint Presentation</vt:lpstr>
      <vt:lpstr>&lt;cite&gt;</vt:lpstr>
      <vt:lpstr>MULTIMEDIA</vt:lpstr>
      <vt:lpstr>HTML5 vs Flash</vt:lpstr>
      <vt:lpstr>Mobile Space</vt:lpstr>
      <vt:lpstr>Compatibility</vt:lpstr>
      <vt:lpstr>PowerPoint Presentation</vt:lpstr>
      <vt:lpstr>Market</vt:lpstr>
      <vt:lpstr>Web Audio Example</vt:lpstr>
      <vt:lpstr>Web Audio API</vt:lpstr>
      <vt:lpstr>Web Video Example</vt:lpstr>
      <vt:lpstr>Canvas</vt:lpstr>
      <vt:lpstr>Overview</vt:lpstr>
      <vt:lpstr>Quick Example</vt:lpstr>
      <vt:lpstr>Other three ways to draw things</vt:lpstr>
      <vt:lpstr>Paths</vt:lpstr>
      <vt:lpstr>Images</vt:lpstr>
      <vt:lpstr>Opacity</vt:lpstr>
      <vt:lpstr>Translate &amp; Rotate</vt:lpstr>
      <vt:lpstr>Animation</vt:lpstr>
      <vt:lpstr>Drawing something over and over</vt:lpstr>
      <vt:lpstr>PowerPoint Presentation</vt:lpstr>
      <vt:lpstr>Pixel Buffers and Other Effects</vt:lpstr>
      <vt:lpstr>Combine Canvas with Multimedia</vt:lpstr>
      <vt:lpstr>Librarys</vt:lpstr>
      <vt:lpstr>Make WEB applications MORE efficient </vt:lpstr>
      <vt:lpstr>Offline Application</vt:lpstr>
      <vt:lpstr>Local Storage</vt:lpstr>
      <vt:lpstr>Example</vt:lpstr>
      <vt:lpstr>Example 2</vt:lpstr>
      <vt:lpstr>Application Cache</vt:lpstr>
      <vt:lpstr>Storage location</vt:lpstr>
      <vt:lpstr>Cache manifest file</vt:lpstr>
      <vt:lpstr>Service Workers</vt:lpstr>
      <vt:lpstr>Preparation</vt:lpstr>
      <vt:lpstr>Service Workers Example</vt:lpstr>
      <vt:lpstr>Other Useful Websites</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HTML5 Rocks</dc:title>
  <dc:creator>Yiting Cheng</dc:creator>
  <cp:lastModifiedBy>Microsoft Office User</cp:lastModifiedBy>
  <cp:revision>61</cp:revision>
  <dcterms:created xsi:type="dcterms:W3CDTF">2016-05-26T03:39:42Z</dcterms:created>
  <dcterms:modified xsi:type="dcterms:W3CDTF">2016-06-01T03:21:47Z</dcterms:modified>
</cp:coreProperties>
</file>

<file path=docProps/thumbnail.jpeg>
</file>